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8"/>
  </p:notesMasterIdLst>
  <p:sldIdLst>
    <p:sldId id="256" r:id="rId2"/>
    <p:sldId id="257" r:id="rId3"/>
    <p:sldId id="258" r:id="rId4"/>
    <p:sldId id="259"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8FF47-77AF-4347-AD5C-01CCA63C61C0}" v="190" dt="2024-10-17T14:36:40.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964" autoAdjust="0"/>
  </p:normalViewPr>
  <p:slideViewPr>
    <p:cSldViewPr snapToGrid="0">
      <p:cViewPr varScale="1">
        <p:scale>
          <a:sx n="65" d="100"/>
          <a:sy n="65" d="100"/>
        </p:scale>
        <p:origin x="13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askin" userId="cab84fc2-d251-4fb8-98e7-104bc4842fde" providerId="ADAL" clId="{4A98FF47-77AF-4347-AD5C-01CCA63C61C0}"/>
    <pc:docChg chg="modSld">
      <pc:chgData name="Sarah Gaskin" userId="cab84fc2-d251-4fb8-98e7-104bc4842fde" providerId="ADAL" clId="{4A98FF47-77AF-4347-AD5C-01CCA63C61C0}" dt="2024-10-17T14:36:40.960" v="192" actId="20577"/>
      <pc:docMkLst>
        <pc:docMk/>
      </pc:docMkLst>
      <pc:sldChg chg="modNotesTx">
        <pc:chgData name="Sarah Gaskin" userId="cab84fc2-d251-4fb8-98e7-104bc4842fde" providerId="ADAL" clId="{4A98FF47-77AF-4347-AD5C-01CCA63C61C0}" dt="2024-10-17T14:35:42.094" v="69" actId="20577"/>
        <pc:sldMkLst>
          <pc:docMk/>
          <pc:sldMk cId="2020648841" sldId="257"/>
        </pc:sldMkLst>
      </pc:sldChg>
      <pc:sldChg chg="modSp modAnim modNotesTx">
        <pc:chgData name="Sarah Gaskin" userId="cab84fc2-d251-4fb8-98e7-104bc4842fde" providerId="ADAL" clId="{4A98FF47-77AF-4347-AD5C-01CCA63C61C0}" dt="2024-10-17T14:36:40.960" v="192" actId="20577"/>
        <pc:sldMkLst>
          <pc:docMk/>
          <pc:sldMk cId="4274794902" sldId="259"/>
        </pc:sldMkLst>
        <pc:spChg chg="mod">
          <ac:chgData name="Sarah Gaskin" userId="cab84fc2-d251-4fb8-98e7-104bc4842fde" providerId="ADAL" clId="{4A98FF47-77AF-4347-AD5C-01CCA63C61C0}" dt="2024-10-10T12:54:06.601" v="64" actId="20577"/>
          <ac:spMkLst>
            <pc:docMk/>
            <pc:sldMk cId="4274794902" sldId="259"/>
            <ac:spMk id="9" creationId="{99985234-FCCF-1448-523A-DDD93B0E70A3}"/>
          </ac:spMkLst>
        </pc:spChg>
        <pc:spChg chg="mod">
          <ac:chgData name="Sarah Gaskin" userId="cab84fc2-d251-4fb8-98e7-104bc4842fde" providerId="ADAL" clId="{4A98FF47-77AF-4347-AD5C-01CCA63C61C0}" dt="2024-10-17T14:36:40.960" v="192" actId="20577"/>
          <ac:spMkLst>
            <pc:docMk/>
            <pc:sldMk cId="4274794902" sldId="259"/>
            <ac:spMk id="13" creationId="{35E1131D-38A2-E2BD-0813-9CEF3E048674}"/>
          </ac:spMkLst>
        </pc:spChg>
      </pc:sldChg>
      <pc:sldChg chg="modAnim">
        <pc:chgData name="Sarah Gaskin" userId="cab84fc2-d251-4fb8-98e7-104bc4842fde" providerId="ADAL" clId="{4A98FF47-77AF-4347-AD5C-01CCA63C61C0}" dt="2024-10-10T12:53:33.667" v="63"/>
        <pc:sldMkLst>
          <pc:docMk/>
          <pc:sldMk cId="602938752" sldId="261"/>
        </pc:sldMkLst>
      </pc:sldChg>
      <pc:sldChg chg="modSp mod">
        <pc:chgData name="Sarah Gaskin" userId="cab84fc2-d251-4fb8-98e7-104bc4842fde" providerId="ADAL" clId="{4A98FF47-77AF-4347-AD5C-01CCA63C61C0}" dt="2024-10-17T13:18:50.026" v="67" actId="20577"/>
        <pc:sldMkLst>
          <pc:docMk/>
          <pc:sldMk cId="1660845594" sldId="262"/>
        </pc:sldMkLst>
        <pc:spChg chg="mod">
          <ac:chgData name="Sarah Gaskin" userId="cab84fc2-d251-4fb8-98e7-104bc4842fde" providerId="ADAL" clId="{4A98FF47-77AF-4347-AD5C-01CCA63C61C0}" dt="2024-10-10T12:53:14.712" v="60" actId="20577"/>
          <ac:spMkLst>
            <pc:docMk/>
            <pc:sldMk cId="1660845594" sldId="262"/>
            <ac:spMk id="7" creationId="{F2495E29-691C-76DF-F1F8-9326D19384D2}"/>
          </ac:spMkLst>
        </pc:spChg>
        <pc:spChg chg="mod">
          <ac:chgData name="Sarah Gaskin" userId="cab84fc2-d251-4fb8-98e7-104bc4842fde" providerId="ADAL" clId="{4A98FF47-77AF-4347-AD5C-01CCA63C61C0}" dt="2024-10-17T13:18:50.026" v="67" actId="20577"/>
          <ac:spMkLst>
            <pc:docMk/>
            <pc:sldMk cId="1660845594" sldId="262"/>
            <ac:spMk id="8" creationId="{9E883595-350F-8972-2AFB-B5941AFAA8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127BB-F0FF-44E1-AE7F-FA80C27936A2}" type="datetimeFigureOut">
              <a:rPr lang="en-GB" smtClean="0"/>
              <a:t>17/10/2024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DE467-F3DB-46B3-A1E3-A57417718E27}" type="slidenum">
              <a:rPr lang="en-GB" smtClean="0"/>
              <a:t>‹#›</a:t>
            </a:fld>
            <a:endParaRPr lang="en-GB"/>
          </a:p>
        </p:txBody>
      </p:sp>
    </p:spTree>
    <p:extLst>
      <p:ext uri="{BB962C8B-B14F-4D97-AF65-F5344CB8AC3E}">
        <p14:creationId xmlns:p14="http://schemas.microsoft.com/office/powerpoint/2010/main" val="264882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1DE467-F3DB-46B3-A1E3-A57417718E27}" type="slidenum">
              <a:rPr lang="en-GB" smtClean="0"/>
              <a:t>2</a:t>
            </a:fld>
            <a:endParaRPr lang="en-GB"/>
          </a:p>
        </p:txBody>
      </p:sp>
    </p:spTree>
    <p:extLst>
      <p:ext uri="{BB962C8B-B14F-4D97-AF65-F5344CB8AC3E}">
        <p14:creationId xmlns:p14="http://schemas.microsoft.com/office/powerpoint/2010/main" val="358378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1DE467-F3DB-46B3-A1E3-A57417718E27}" type="slidenum">
              <a:rPr lang="en-GB" smtClean="0"/>
              <a:t>3</a:t>
            </a:fld>
            <a:endParaRPr lang="en-GB"/>
          </a:p>
        </p:txBody>
      </p:sp>
    </p:spTree>
    <p:extLst>
      <p:ext uri="{BB962C8B-B14F-4D97-AF65-F5344CB8AC3E}">
        <p14:creationId xmlns:p14="http://schemas.microsoft.com/office/powerpoint/2010/main" val="32771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1DE467-F3DB-46B3-A1E3-A57417718E27}" type="slidenum">
              <a:rPr lang="en-GB" smtClean="0"/>
              <a:t>4</a:t>
            </a:fld>
            <a:endParaRPr lang="en-GB"/>
          </a:p>
        </p:txBody>
      </p:sp>
    </p:spTree>
    <p:extLst>
      <p:ext uri="{BB962C8B-B14F-4D97-AF65-F5344CB8AC3E}">
        <p14:creationId xmlns:p14="http://schemas.microsoft.com/office/powerpoint/2010/main" val="182188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1DE467-F3DB-46B3-A1E3-A57417718E27}" type="slidenum">
              <a:rPr lang="en-GB" smtClean="0"/>
              <a:t>5</a:t>
            </a:fld>
            <a:endParaRPr lang="en-GB"/>
          </a:p>
        </p:txBody>
      </p:sp>
    </p:spTree>
    <p:extLst>
      <p:ext uri="{BB962C8B-B14F-4D97-AF65-F5344CB8AC3E}">
        <p14:creationId xmlns:p14="http://schemas.microsoft.com/office/powerpoint/2010/main" val="132655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1DE467-F3DB-46B3-A1E3-A57417718E27}" type="slidenum">
              <a:rPr lang="en-GB" smtClean="0"/>
              <a:t>6</a:t>
            </a:fld>
            <a:endParaRPr lang="en-GB"/>
          </a:p>
        </p:txBody>
      </p:sp>
    </p:spTree>
    <p:extLst>
      <p:ext uri="{BB962C8B-B14F-4D97-AF65-F5344CB8AC3E}">
        <p14:creationId xmlns:p14="http://schemas.microsoft.com/office/powerpoint/2010/main" val="3470979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B2C9594-19C7-4AB4-86A8-F1E60EC337AF}" type="datetimeFigureOut">
              <a:rPr lang="en-GB" smtClean="0"/>
              <a:t>17/10/2024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2724C6-E27F-42E7-9FA2-932641B43897}" type="slidenum">
              <a:rPr lang="en-GB" smtClean="0"/>
              <a:t>‹#›</a:t>
            </a:fld>
            <a:endParaRPr lang="en-GB"/>
          </a:p>
        </p:txBody>
      </p:sp>
    </p:spTree>
    <p:extLst>
      <p:ext uri="{BB962C8B-B14F-4D97-AF65-F5344CB8AC3E}">
        <p14:creationId xmlns:p14="http://schemas.microsoft.com/office/powerpoint/2010/main" val="23417151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C9594-19C7-4AB4-86A8-F1E60EC337AF}"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2724C6-E27F-42E7-9FA2-932641B43897}" type="slidenum">
              <a:rPr lang="en-GB" smtClean="0"/>
              <a:t>‹#›</a:t>
            </a:fld>
            <a:endParaRPr lang="en-GB"/>
          </a:p>
        </p:txBody>
      </p:sp>
    </p:spTree>
    <p:extLst>
      <p:ext uri="{BB962C8B-B14F-4D97-AF65-F5344CB8AC3E}">
        <p14:creationId xmlns:p14="http://schemas.microsoft.com/office/powerpoint/2010/main" val="375723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C9594-19C7-4AB4-86A8-F1E60EC337AF}"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2724C6-E27F-42E7-9FA2-932641B43897}" type="slidenum">
              <a:rPr lang="en-GB" smtClean="0"/>
              <a:t>‹#›</a:t>
            </a:fld>
            <a:endParaRPr lang="en-GB"/>
          </a:p>
        </p:txBody>
      </p:sp>
    </p:spTree>
    <p:extLst>
      <p:ext uri="{BB962C8B-B14F-4D97-AF65-F5344CB8AC3E}">
        <p14:creationId xmlns:p14="http://schemas.microsoft.com/office/powerpoint/2010/main" val="238897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2C9594-19C7-4AB4-86A8-F1E60EC337AF}" type="datetimeFigureOut">
              <a:rPr lang="en-GB" smtClean="0"/>
              <a:t>17/10/2024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2724C6-E27F-42E7-9FA2-932641B43897}" type="slidenum">
              <a:rPr lang="en-GB" smtClean="0"/>
              <a:t>‹#›</a:t>
            </a:fld>
            <a:endParaRPr lang="en-GB"/>
          </a:p>
        </p:txBody>
      </p:sp>
    </p:spTree>
    <p:extLst>
      <p:ext uri="{BB962C8B-B14F-4D97-AF65-F5344CB8AC3E}">
        <p14:creationId xmlns:p14="http://schemas.microsoft.com/office/powerpoint/2010/main" val="178567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FB2C9594-19C7-4AB4-86A8-F1E60EC337AF}" type="datetimeFigureOut">
              <a:rPr lang="en-GB" smtClean="0"/>
              <a:t>17/10/2024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2724C6-E27F-42E7-9FA2-932641B43897}" type="slidenum">
              <a:rPr lang="en-GB" smtClean="0"/>
              <a:t>‹#›</a:t>
            </a:fld>
            <a:endParaRPr lang="en-GB"/>
          </a:p>
        </p:txBody>
      </p:sp>
    </p:spTree>
    <p:extLst>
      <p:ext uri="{BB962C8B-B14F-4D97-AF65-F5344CB8AC3E}">
        <p14:creationId xmlns:p14="http://schemas.microsoft.com/office/powerpoint/2010/main" val="20949750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B2C9594-19C7-4AB4-86A8-F1E60EC337AF}" type="datetimeFigureOut">
              <a:rPr lang="en-GB" smtClean="0"/>
              <a:t>17/10/2024</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C62724C6-E27F-42E7-9FA2-932641B43897}" type="slidenum">
              <a:rPr lang="en-GB" smtClean="0"/>
              <a:t>‹#›</a:t>
            </a:fld>
            <a:endParaRPr lang="en-GB"/>
          </a:p>
        </p:txBody>
      </p:sp>
    </p:spTree>
    <p:extLst>
      <p:ext uri="{BB962C8B-B14F-4D97-AF65-F5344CB8AC3E}">
        <p14:creationId xmlns:p14="http://schemas.microsoft.com/office/powerpoint/2010/main" val="318179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B2C9594-19C7-4AB4-86A8-F1E60EC337AF}" type="datetimeFigureOut">
              <a:rPr lang="en-GB" smtClean="0"/>
              <a:t>17/10/2024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2724C6-E27F-42E7-9FA2-932641B43897}"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222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2C9594-19C7-4AB4-86A8-F1E60EC337AF}" type="datetimeFigureOut">
              <a:rPr lang="en-GB" smtClean="0"/>
              <a:t>17/10/2024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2724C6-E27F-42E7-9FA2-932641B43897}" type="slidenum">
              <a:rPr lang="en-GB" smtClean="0"/>
              <a:t>‹#›</a:t>
            </a:fld>
            <a:endParaRPr lang="en-GB"/>
          </a:p>
        </p:txBody>
      </p:sp>
    </p:spTree>
    <p:extLst>
      <p:ext uri="{BB962C8B-B14F-4D97-AF65-F5344CB8AC3E}">
        <p14:creationId xmlns:p14="http://schemas.microsoft.com/office/powerpoint/2010/main" val="205722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C9594-19C7-4AB4-86A8-F1E60EC337AF}" type="datetimeFigureOut">
              <a:rPr lang="en-GB" smtClean="0"/>
              <a:t>17/10/2024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2724C6-E27F-42E7-9FA2-932641B43897}" type="slidenum">
              <a:rPr lang="en-GB" smtClean="0"/>
              <a:t>‹#›</a:t>
            </a:fld>
            <a:endParaRPr lang="en-GB"/>
          </a:p>
        </p:txBody>
      </p:sp>
    </p:spTree>
    <p:extLst>
      <p:ext uri="{BB962C8B-B14F-4D97-AF65-F5344CB8AC3E}">
        <p14:creationId xmlns:p14="http://schemas.microsoft.com/office/powerpoint/2010/main" val="361985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FB2C9594-19C7-4AB4-86A8-F1E60EC337AF}" type="datetimeFigureOut">
              <a:rPr lang="en-GB" smtClean="0"/>
              <a:t>17/10/2024</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C62724C6-E27F-42E7-9FA2-932641B43897}" type="slidenum">
              <a:rPr lang="en-GB" smtClean="0"/>
              <a:t>‹#›</a:t>
            </a:fld>
            <a:endParaRPr lang="en-GB"/>
          </a:p>
        </p:txBody>
      </p:sp>
    </p:spTree>
    <p:extLst>
      <p:ext uri="{BB962C8B-B14F-4D97-AF65-F5344CB8AC3E}">
        <p14:creationId xmlns:p14="http://schemas.microsoft.com/office/powerpoint/2010/main" val="347250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B2C9594-19C7-4AB4-86A8-F1E60EC337AF}" type="datetimeFigureOut">
              <a:rPr lang="en-GB" smtClean="0"/>
              <a:t>17/10/2024</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C62724C6-E27F-42E7-9FA2-932641B43897}" type="slidenum">
              <a:rPr lang="en-GB" smtClean="0"/>
              <a:t>‹#›</a:t>
            </a:fld>
            <a:endParaRPr lang="en-GB"/>
          </a:p>
        </p:txBody>
      </p:sp>
    </p:spTree>
    <p:extLst>
      <p:ext uri="{BB962C8B-B14F-4D97-AF65-F5344CB8AC3E}">
        <p14:creationId xmlns:p14="http://schemas.microsoft.com/office/powerpoint/2010/main" val="231215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B2C9594-19C7-4AB4-86A8-F1E60EC337AF}" type="datetimeFigureOut">
              <a:rPr lang="en-GB" smtClean="0"/>
              <a:t>17/10/2024</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62724C6-E27F-42E7-9FA2-932641B43897}" type="slidenum">
              <a:rPr lang="en-GB" smtClean="0"/>
              <a:t>‹#›</a:t>
            </a:fld>
            <a:endParaRPr lang="en-GB"/>
          </a:p>
        </p:txBody>
      </p:sp>
    </p:spTree>
    <p:extLst>
      <p:ext uri="{BB962C8B-B14F-4D97-AF65-F5344CB8AC3E}">
        <p14:creationId xmlns:p14="http://schemas.microsoft.com/office/powerpoint/2010/main" val="41898652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tokegabriel.thelink.academy/web/parent_guides_faq/5932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BqhXUW_v-1s?si=deOEuNwsISfpQL2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C5CC-571E-B537-A121-BCE5ACB40071}"/>
              </a:ext>
            </a:extLst>
          </p:cNvPr>
          <p:cNvSpPr>
            <a:spLocks noGrp="1"/>
          </p:cNvSpPr>
          <p:nvPr>
            <p:ph type="ctrTitle"/>
          </p:nvPr>
        </p:nvSpPr>
        <p:spPr/>
        <p:txBody>
          <a:bodyPr/>
          <a:lstStyle/>
          <a:p>
            <a:r>
              <a:rPr lang="en-GB" dirty="0"/>
              <a:t>Phonics Workshop</a:t>
            </a:r>
          </a:p>
        </p:txBody>
      </p:sp>
      <p:sp>
        <p:nvSpPr>
          <p:cNvPr id="3" name="Subtitle 2">
            <a:extLst>
              <a:ext uri="{FF2B5EF4-FFF2-40B4-BE49-F238E27FC236}">
                <a16:creationId xmlns:a16="http://schemas.microsoft.com/office/drawing/2014/main" id="{A0EA7F6F-C390-B847-0CDF-70D92377EDC0}"/>
              </a:ext>
            </a:extLst>
          </p:cNvPr>
          <p:cNvSpPr>
            <a:spLocks noGrp="1"/>
          </p:cNvSpPr>
          <p:nvPr>
            <p:ph type="subTitle" idx="1"/>
          </p:nvPr>
        </p:nvSpPr>
        <p:spPr/>
        <p:txBody>
          <a:bodyPr/>
          <a:lstStyle/>
          <a:p>
            <a:r>
              <a:rPr lang="en-GB" dirty="0"/>
              <a:t>17.10.2024</a:t>
            </a:r>
          </a:p>
        </p:txBody>
      </p:sp>
    </p:spTree>
    <p:extLst>
      <p:ext uri="{BB962C8B-B14F-4D97-AF65-F5344CB8AC3E}">
        <p14:creationId xmlns:p14="http://schemas.microsoft.com/office/powerpoint/2010/main" val="186433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470F-21E3-11F0-5981-E7578BA27812}"/>
              </a:ext>
            </a:extLst>
          </p:cNvPr>
          <p:cNvSpPr>
            <a:spLocks noGrp="1"/>
          </p:cNvSpPr>
          <p:nvPr>
            <p:ph type="title"/>
          </p:nvPr>
        </p:nvSpPr>
        <p:spPr/>
        <p:txBody>
          <a:bodyPr/>
          <a:lstStyle/>
          <a:p>
            <a:r>
              <a:rPr lang="en-GB" dirty="0">
                <a:latin typeface="Twinkl" panose="02000000000000000000" pitchFamily="2" charset="0"/>
              </a:rPr>
              <a:t>What is phonics?</a:t>
            </a:r>
          </a:p>
        </p:txBody>
      </p:sp>
      <p:sp>
        <p:nvSpPr>
          <p:cNvPr id="5" name="Rectangle: Rounded Corners 4">
            <a:extLst>
              <a:ext uri="{FF2B5EF4-FFF2-40B4-BE49-F238E27FC236}">
                <a16:creationId xmlns:a16="http://schemas.microsoft.com/office/drawing/2014/main" id="{E77E17AE-E2F1-412B-8CB5-0C403C744F44}"/>
              </a:ext>
            </a:extLst>
          </p:cNvPr>
          <p:cNvSpPr/>
          <p:nvPr/>
        </p:nvSpPr>
        <p:spPr>
          <a:xfrm>
            <a:off x="750888" y="1473200"/>
            <a:ext cx="7632700" cy="41084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p:txBody>
      </p:sp>
      <p:sp>
        <p:nvSpPr>
          <p:cNvPr id="6" name="TextBox 5">
            <a:extLst>
              <a:ext uri="{FF2B5EF4-FFF2-40B4-BE49-F238E27FC236}">
                <a16:creationId xmlns:a16="http://schemas.microsoft.com/office/drawing/2014/main" id="{5C074641-A1E7-F068-1A8D-4D789475AC8E}"/>
              </a:ext>
            </a:extLst>
          </p:cNvPr>
          <p:cNvSpPr txBox="1"/>
          <p:nvPr/>
        </p:nvSpPr>
        <p:spPr>
          <a:xfrm>
            <a:off x="1324105" y="2477254"/>
            <a:ext cx="9726516" cy="369332"/>
          </a:xfrm>
          <a:prstGeom prst="rect">
            <a:avLst/>
          </a:prstGeom>
          <a:noFill/>
        </p:spPr>
        <p:txBody>
          <a:bodyPr wrap="square">
            <a:spAutoFit/>
          </a:bodyPr>
          <a:lstStyle/>
          <a:p>
            <a:pPr eaLnBrk="1" fontAlgn="auto" hangingPunct="1">
              <a:spcBef>
                <a:spcPts val="0"/>
              </a:spcBef>
              <a:spcAft>
                <a:spcPts val="0"/>
              </a:spcAft>
              <a:defRPr/>
            </a:pPr>
            <a:r>
              <a:rPr lang="en-GB" altLang="en-US" dirty="0">
                <a:solidFill>
                  <a:schemeClr val="tx1"/>
                </a:solidFill>
                <a:latin typeface="Twinkl" panose="02000000000000000000" pitchFamily="2" charset="0"/>
              </a:rPr>
              <a:t>Phonics is a method for teaching reading and writing.</a:t>
            </a:r>
          </a:p>
        </p:txBody>
      </p:sp>
      <p:sp>
        <p:nvSpPr>
          <p:cNvPr id="7" name="TextBox 6">
            <a:extLst>
              <a:ext uri="{FF2B5EF4-FFF2-40B4-BE49-F238E27FC236}">
                <a16:creationId xmlns:a16="http://schemas.microsoft.com/office/drawing/2014/main" id="{8E55C01C-78E0-7C34-2870-4126FB84574F}"/>
              </a:ext>
            </a:extLst>
          </p:cNvPr>
          <p:cNvSpPr txBox="1"/>
          <p:nvPr/>
        </p:nvSpPr>
        <p:spPr>
          <a:xfrm>
            <a:off x="1324105" y="3244334"/>
            <a:ext cx="9726515" cy="646331"/>
          </a:xfrm>
          <a:prstGeom prst="rect">
            <a:avLst/>
          </a:prstGeom>
          <a:noFill/>
        </p:spPr>
        <p:txBody>
          <a:bodyPr wrap="square">
            <a:spAutoFit/>
          </a:bodyPr>
          <a:lstStyle/>
          <a:p>
            <a:pPr eaLnBrk="1" fontAlgn="auto" hangingPunct="1">
              <a:spcBef>
                <a:spcPts val="0"/>
              </a:spcBef>
              <a:spcAft>
                <a:spcPts val="0"/>
              </a:spcAft>
              <a:defRPr/>
            </a:pPr>
            <a:r>
              <a:rPr lang="en-GB" altLang="en-US" dirty="0">
                <a:solidFill>
                  <a:schemeClr val="tx1"/>
                </a:solidFill>
                <a:latin typeface="Twinkl" panose="02000000000000000000" pitchFamily="2" charset="0"/>
              </a:rPr>
              <a:t>It develops phonemic awareness – the ability to hear, recognise and use the sounds within words</a:t>
            </a:r>
            <a:r>
              <a:rPr lang="en-GB" altLang="en-US" dirty="0">
                <a:solidFill>
                  <a:schemeClr val="tx1"/>
                </a:solidFill>
                <a:latin typeface="Tuffy-TTF" panose="020B0603060100000000" pitchFamily="34" charset="0"/>
              </a:rPr>
              <a:t>.</a:t>
            </a:r>
          </a:p>
        </p:txBody>
      </p:sp>
      <p:sp>
        <p:nvSpPr>
          <p:cNvPr id="8" name="TextBox 7">
            <a:extLst>
              <a:ext uri="{FF2B5EF4-FFF2-40B4-BE49-F238E27FC236}">
                <a16:creationId xmlns:a16="http://schemas.microsoft.com/office/drawing/2014/main" id="{AA997A75-93A1-F361-705C-331F5D2FEF21}"/>
              </a:ext>
            </a:extLst>
          </p:cNvPr>
          <p:cNvSpPr txBox="1"/>
          <p:nvPr/>
        </p:nvSpPr>
        <p:spPr>
          <a:xfrm>
            <a:off x="1324105" y="4063699"/>
            <a:ext cx="9726513" cy="646331"/>
          </a:xfrm>
          <a:prstGeom prst="rect">
            <a:avLst/>
          </a:prstGeom>
          <a:noFill/>
        </p:spPr>
        <p:txBody>
          <a:bodyPr wrap="square">
            <a:spAutoFit/>
          </a:bodyPr>
          <a:lstStyle/>
          <a:p>
            <a:pPr eaLnBrk="1" fontAlgn="auto" hangingPunct="1">
              <a:spcBef>
                <a:spcPts val="0"/>
              </a:spcBef>
              <a:spcAft>
                <a:spcPts val="0"/>
              </a:spcAft>
              <a:defRPr/>
            </a:pPr>
            <a:r>
              <a:rPr lang="en-GB" altLang="en-US" dirty="0">
                <a:solidFill>
                  <a:schemeClr val="tx1"/>
                </a:solidFill>
                <a:latin typeface="Twinkl" panose="02000000000000000000" pitchFamily="2" charset="0"/>
              </a:rPr>
              <a:t>Learners are also taught the correspondence between sounds and the graphemes (spelling patterns) that represent them.</a:t>
            </a:r>
          </a:p>
        </p:txBody>
      </p:sp>
      <p:sp>
        <p:nvSpPr>
          <p:cNvPr id="9" name="TextBox 8">
            <a:extLst>
              <a:ext uri="{FF2B5EF4-FFF2-40B4-BE49-F238E27FC236}">
                <a16:creationId xmlns:a16="http://schemas.microsoft.com/office/drawing/2014/main" id="{59F40ED0-9E58-A290-78FC-BE54AB21A51C}"/>
              </a:ext>
            </a:extLst>
          </p:cNvPr>
          <p:cNvSpPr txBox="1"/>
          <p:nvPr/>
        </p:nvSpPr>
        <p:spPr>
          <a:xfrm>
            <a:off x="1324107" y="5050916"/>
            <a:ext cx="9726511" cy="646331"/>
          </a:xfrm>
          <a:prstGeom prst="rect">
            <a:avLst/>
          </a:prstGeom>
          <a:noFill/>
        </p:spPr>
        <p:txBody>
          <a:bodyPr wrap="square">
            <a:spAutoFit/>
          </a:bodyPr>
          <a:lstStyle/>
          <a:p>
            <a:pPr eaLnBrk="1" fontAlgn="auto" hangingPunct="1">
              <a:spcBef>
                <a:spcPts val="0"/>
              </a:spcBef>
              <a:spcAft>
                <a:spcPts val="0"/>
              </a:spcAft>
              <a:defRPr/>
            </a:pPr>
            <a:r>
              <a:rPr lang="en-GB" altLang="en-US" dirty="0">
                <a:solidFill>
                  <a:schemeClr val="tx1"/>
                </a:solidFill>
                <a:latin typeface="Twinkl" panose="02000000000000000000" pitchFamily="2" charset="0"/>
              </a:rPr>
              <a:t>Children will also be taught other skills, such as whole-word recognition (see ‘tricky words’), book skills, comprehension and a love and enjoyment of reading.</a:t>
            </a:r>
          </a:p>
        </p:txBody>
      </p:sp>
    </p:spTree>
    <p:extLst>
      <p:ext uri="{BB962C8B-B14F-4D97-AF65-F5344CB8AC3E}">
        <p14:creationId xmlns:p14="http://schemas.microsoft.com/office/powerpoint/2010/main" val="202064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46342-BC96-5BED-A8CF-48A9B3BA37BE}"/>
              </a:ext>
            </a:extLst>
          </p:cNvPr>
          <p:cNvSpPr>
            <a:spLocks noGrp="1"/>
          </p:cNvSpPr>
          <p:nvPr>
            <p:ph type="title"/>
          </p:nvPr>
        </p:nvSpPr>
        <p:spPr/>
        <p:txBody>
          <a:bodyPr/>
          <a:lstStyle/>
          <a:p>
            <a:r>
              <a:rPr lang="en-GB" dirty="0">
                <a:latin typeface="Twinkl" panose="02000000000000000000" pitchFamily="2" charset="0"/>
              </a:rPr>
              <a:t>Did you know?</a:t>
            </a:r>
          </a:p>
        </p:txBody>
      </p:sp>
      <p:sp>
        <p:nvSpPr>
          <p:cNvPr id="4" name="Rectangle: Rounded Corners 3">
            <a:extLst>
              <a:ext uri="{FF2B5EF4-FFF2-40B4-BE49-F238E27FC236}">
                <a16:creationId xmlns:a16="http://schemas.microsoft.com/office/drawing/2014/main" id="{18E9891C-285A-1D78-74D7-FCECAE66A6FF}"/>
              </a:ext>
            </a:extLst>
          </p:cNvPr>
          <p:cNvSpPr/>
          <p:nvPr/>
        </p:nvSpPr>
        <p:spPr>
          <a:xfrm>
            <a:off x="1036542" y="4985757"/>
            <a:ext cx="4156075" cy="522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en-US" b="1" dirty="0">
                <a:solidFill>
                  <a:schemeClr val="tx1"/>
                </a:solidFill>
                <a:latin typeface="Twinkl" panose="02000000000000000000" pitchFamily="2" charset="0"/>
              </a:rPr>
              <a:t>over 100 ways to spell those sounds</a:t>
            </a:r>
            <a:endParaRPr lang="en-GB" b="1" dirty="0">
              <a:solidFill>
                <a:schemeClr val="tx1"/>
              </a:solidFill>
              <a:latin typeface="Twinkl" panose="02000000000000000000" pitchFamily="2" charset="0"/>
            </a:endParaRPr>
          </a:p>
        </p:txBody>
      </p:sp>
      <p:sp>
        <p:nvSpPr>
          <p:cNvPr id="5" name="Rectangle: Rounded Corners 4">
            <a:extLst>
              <a:ext uri="{FF2B5EF4-FFF2-40B4-BE49-F238E27FC236}">
                <a16:creationId xmlns:a16="http://schemas.microsoft.com/office/drawing/2014/main" id="{F0789B3B-80B9-F1CD-D4A8-C4435DB722E7}"/>
              </a:ext>
            </a:extLst>
          </p:cNvPr>
          <p:cNvSpPr/>
          <p:nvPr/>
        </p:nvSpPr>
        <p:spPr>
          <a:xfrm>
            <a:off x="1036542" y="2906712"/>
            <a:ext cx="2389187" cy="522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en-US" b="1" dirty="0">
                <a:solidFill>
                  <a:schemeClr val="tx1"/>
                </a:solidFill>
                <a:latin typeface="Twinkl" panose="02000000000000000000" pitchFamily="2" charset="0"/>
              </a:rPr>
              <a:t>26 letters</a:t>
            </a:r>
            <a:endParaRPr lang="en-GB" b="1" dirty="0">
              <a:solidFill>
                <a:schemeClr val="tx1"/>
              </a:solidFill>
              <a:latin typeface="Twinkl" panose="02000000000000000000" pitchFamily="2" charset="0"/>
            </a:endParaRPr>
          </a:p>
        </p:txBody>
      </p:sp>
      <p:sp>
        <p:nvSpPr>
          <p:cNvPr id="6" name="Rectangle 4">
            <a:extLst>
              <a:ext uri="{FF2B5EF4-FFF2-40B4-BE49-F238E27FC236}">
                <a16:creationId xmlns:a16="http://schemas.microsoft.com/office/drawing/2014/main" id="{A0E183A2-A9FE-43DD-B9DB-A7573D920131}"/>
              </a:ext>
            </a:extLst>
          </p:cNvPr>
          <p:cNvSpPr>
            <a:spLocks noChangeArrowheads="1"/>
          </p:cNvSpPr>
          <p:nvPr/>
        </p:nvSpPr>
        <p:spPr bwMode="auto">
          <a:xfrm>
            <a:off x="1036542" y="2321582"/>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The English language has:</a:t>
            </a:r>
          </a:p>
        </p:txBody>
      </p:sp>
      <p:sp>
        <p:nvSpPr>
          <p:cNvPr id="7" name="Rectangle 7">
            <a:extLst>
              <a:ext uri="{FF2B5EF4-FFF2-40B4-BE49-F238E27FC236}">
                <a16:creationId xmlns:a16="http://schemas.microsoft.com/office/drawing/2014/main" id="{10CBC5B9-DEC0-FFD8-A7BA-6286B593E98C}"/>
              </a:ext>
            </a:extLst>
          </p:cNvPr>
          <p:cNvSpPr>
            <a:spLocks noChangeArrowheads="1"/>
          </p:cNvSpPr>
          <p:nvPr/>
        </p:nvSpPr>
        <p:spPr bwMode="auto">
          <a:xfrm>
            <a:off x="1036542" y="5952440"/>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It is one of the most complex languages to learn to read and spell.</a:t>
            </a:r>
          </a:p>
        </p:txBody>
      </p:sp>
      <p:sp>
        <p:nvSpPr>
          <p:cNvPr id="8" name="Rectangle: Rounded Corners 7">
            <a:extLst>
              <a:ext uri="{FF2B5EF4-FFF2-40B4-BE49-F238E27FC236}">
                <a16:creationId xmlns:a16="http://schemas.microsoft.com/office/drawing/2014/main" id="{E4671844-FE00-2296-AA4D-0A8C70059807}"/>
              </a:ext>
            </a:extLst>
          </p:cNvPr>
          <p:cNvSpPr/>
          <p:nvPr/>
        </p:nvSpPr>
        <p:spPr>
          <a:xfrm>
            <a:off x="1008796" y="3959987"/>
            <a:ext cx="2389187" cy="522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en-US" b="1" dirty="0">
                <a:solidFill>
                  <a:schemeClr val="tx1"/>
                </a:solidFill>
                <a:latin typeface="Twinkl" panose="02000000000000000000" pitchFamily="2" charset="0"/>
              </a:rPr>
              <a:t>44 sounds</a:t>
            </a:r>
            <a:endParaRPr lang="en-GB" b="1" dirty="0">
              <a:solidFill>
                <a:schemeClr val="tx1"/>
              </a:solidFill>
              <a:latin typeface="Twinkl" panose="02000000000000000000" pitchFamily="2" charset="0"/>
            </a:endParaRPr>
          </a:p>
        </p:txBody>
      </p:sp>
      <p:pic>
        <p:nvPicPr>
          <p:cNvPr id="9" name="Picture 8">
            <a:extLst>
              <a:ext uri="{FF2B5EF4-FFF2-40B4-BE49-F238E27FC236}">
                <a16:creationId xmlns:a16="http://schemas.microsoft.com/office/drawing/2014/main" id="{BB63834F-212C-4324-006A-5BF91ADEB717}"/>
              </a:ext>
            </a:extLst>
          </p:cNvPr>
          <p:cNvPicPr>
            <a:picLocks noChangeAspect="1"/>
          </p:cNvPicPr>
          <p:nvPr/>
        </p:nvPicPr>
        <p:blipFill>
          <a:blip r:embed="rId3"/>
          <a:stretch>
            <a:fillRect/>
          </a:stretch>
        </p:blipFill>
        <p:spPr>
          <a:xfrm>
            <a:off x="4218007" y="2853204"/>
            <a:ext cx="6937451" cy="1914827"/>
          </a:xfrm>
          <a:prstGeom prst="rect">
            <a:avLst/>
          </a:prstGeom>
        </p:spPr>
      </p:pic>
    </p:spTree>
    <p:extLst>
      <p:ext uri="{BB962C8B-B14F-4D97-AF65-F5344CB8AC3E}">
        <p14:creationId xmlns:p14="http://schemas.microsoft.com/office/powerpoint/2010/main" val="52928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C70B-078E-4B81-6CA9-A8C53E3417D0}"/>
              </a:ext>
            </a:extLst>
          </p:cNvPr>
          <p:cNvSpPr>
            <a:spLocks noGrp="1"/>
          </p:cNvSpPr>
          <p:nvPr>
            <p:ph type="title"/>
          </p:nvPr>
        </p:nvSpPr>
        <p:spPr/>
        <p:txBody>
          <a:bodyPr/>
          <a:lstStyle/>
          <a:p>
            <a:r>
              <a:rPr lang="en-GB" dirty="0">
                <a:latin typeface="Twinkl" panose="02000000000000000000" pitchFamily="2" charset="0"/>
              </a:rPr>
              <a:t>terminology</a:t>
            </a:r>
          </a:p>
        </p:txBody>
      </p:sp>
      <p:sp>
        <p:nvSpPr>
          <p:cNvPr id="5" name="Rectangle 7">
            <a:extLst>
              <a:ext uri="{FF2B5EF4-FFF2-40B4-BE49-F238E27FC236}">
                <a16:creationId xmlns:a16="http://schemas.microsoft.com/office/drawing/2014/main" id="{D80F8C69-B7C5-DF96-076D-21C8FFEC1A2D}"/>
              </a:ext>
            </a:extLst>
          </p:cNvPr>
          <p:cNvSpPr>
            <a:spLocks noChangeArrowheads="1"/>
          </p:cNvSpPr>
          <p:nvPr/>
        </p:nvSpPr>
        <p:spPr bwMode="auto">
          <a:xfrm>
            <a:off x="919311" y="2498130"/>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Phoneme – the smallest unit of sound to represent a letter.</a:t>
            </a:r>
          </a:p>
        </p:txBody>
      </p:sp>
      <p:sp>
        <p:nvSpPr>
          <p:cNvPr id="7" name="TextBox 6">
            <a:extLst>
              <a:ext uri="{FF2B5EF4-FFF2-40B4-BE49-F238E27FC236}">
                <a16:creationId xmlns:a16="http://schemas.microsoft.com/office/drawing/2014/main" id="{9AC8C390-931A-BBA9-D398-94A4F9628E5C}"/>
              </a:ext>
            </a:extLst>
          </p:cNvPr>
          <p:cNvSpPr txBox="1"/>
          <p:nvPr/>
        </p:nvSpPr>
        <p:spPr>
          <a:xfrm>
            <a:off x="8323384" y="4660046"/>
            <a:ext cx="4170355" cy="646331"/>
          </a:xfrm>
          <a:prstGeom prst="rect">
            <a:avLst/>
          </a:prstGeom>
          <a:noFill/>
        </p:spPr>
        <p:txBody>
          <a:bodyPr wrap="square">
            <a:spAutoFit/>
          </a:bodyPr>
          <a:lstStyle/>
          <a:p>
            <a:r>
              <a:rPr lang="en-GB" dirty="0">
                <a:hlinkClick r:id="rId3"/>
              </a:rPr>
              <a:t>Stoke Gabriel Primary School - Parent Guides/ FAQ (</a:t>
            </a:r>
            <a:r>
              <a:rPr lang="en-GB" dirty="0" err="1">
                <a:hlinkClick r:id="rId3"/>
              </a:rPr>
              <a:t>thelink.academy</a:t>
            </a:r>
            <a:r>
              <a:rPr lang="en-GB" dirty="0">
                <a:hlinkClick r:id="rId3"/>
              </a:rPr>
              <a:t>)</a:t>
            </a:r>
            <a:endParaRPr lang="en-GB" dirty="0"/>
          </a:p>
        </p:txBody>
      </p:sp>
      <p:sp>
        <p:nvSpPr>
          <p:cNvPr id="8" name="Rectangle 7">
            <a:extLst>
              <a:ext uri="{FF2B5EF4-FFF2-40B4-BE49-F238E27FC236}">
                <a16:creationId xmlns:a16="http://schemas.microsoft.com/office/drawing/2014/main" id="{F45BF3CB-5CC8-A8D5-B939-25B2E226E5C0}"/>
              </a:ext>
            </a:extLst>
          </p:cNvPr>
          <p:cNvSpPr>
            <a:spLocks noChangeArrowheads="1"/>
          </p:cNvSpPr>
          <p:nvPr/>
        </p:nvSpPr>
        <p:spPr bwMode="auto">
          <a:xfrm>
            <a:off x="919311" y="2910588"/>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Grapheme – a letter or group of letters representing one sound</a:t>
            </a:r>
          </a:p>
        </p:txBody>
      </p:sp>
      <p:sp>
        <p:nvSpPr>
          <p:cNvPr id="9" name="Rectangle 8">
            <a:extLst>
              <a:ext uri="{FF2B5EF4-FFF2-40B4-BE49-F238E27FC236}">
                <a16:creationId xmlns:a16="http://schemas.microsoft.com/office/drawing/2014/main" id="{99985234-FCCF-1448-523A-DDD93B0E70A3}"/>
              </a:ext>
            </a:extLst>
          </p:cNvPr>
          <p:cNvSpPr>
            <a:spLocks noChangeArrowheads="1"/>
          </p:cNvSpPr>
          <p:nvPr/>
        </p:nvSpPr>
        <p:spPr bwMode="auto">
          <a:xfrm>
            <a:off x="919311" y="4700314"/>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Tricky words – words that are not phonetically de-codable </a:t>
            </a:r>
          </a:p>
        </p:txBody>
      </p:sp>
      <p:sp>
        <p:nvSpPr>
          <p:cNvPr id="10" name="Rectangle 9">
            <a:extLst>
              <a:ext uri="{FF2B5EF4-FFF2-40B4-BE49-F238E27FC236}">
                <a16:creationId xmlns:a16="http://schemas.microsoft.com/office/drawing/2014/main" id="{2840F999-D96B-CA7C-F580-A90AF0CB31C0}"/>
              </a:ext>
            </a:extLst>
          </p:cNvPr>
          <p:cNvSpPr>
            <a:spLocks noChangeArrowheads="1"/>
          </p:cNvSpPr>
          <p:nvPr/>
        </p:nvSpPr>
        <p:spPr bwMode="auto">
          <a:xfrm>
            <a:off x="919311" y="332159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Blend/Blending – to draw individual sounds together to pronounce a word e.g. s-n-a-p blends together and reads snap. Used to read words. </a:t>
            </a:r>
          </a:p>
        </p:txBody>
      </p:sp>
      <p:sp>
        <p:nvSpPr>
          <p:cNvPr id="11" name="Rectangle 10">
            <a:extLst>
              <a:ext uri="{FF2B5EF4-FFF2-40B4-BE49-F238E27FC236}">
                <a16:creationId xmlns:a16="http://schemas.microsoft.com/office/drawing/2014/main" id="{9E9EE973-F9BD-51A7-716E-6167640EBC09}"/>
              </a:ext>
            </a:extLst>
          </p:cNvPr>
          <p:cNvSpPr>
            <a:spLocks noChangeArrowheads="1"/>
          </p:cNvSpPr>
          <p:nvPr/>
        </p:nvSpPr>
        <p:spPr bwMode="auto">
          <a:xfrm>
            <a:off x="919311" y="401355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Segment/Segmenting – to split a word into its individual phonemes in order to spell.. </a:t>
            </a:r>
          </a:p>
        </p:txBody>
      </p:sp>
      <p:sp>
        <p:nvSpPr>
          <p:cNvPr id="13" name="Rectangle 12">
            <a:extLst>
              <a:ext uri="{FF2B5EF4-FFF2-40B4-BE49-F238E27FC236}">
                <a16:creationId xmlns:a16="http://schemas.microsoft.com/office/drawing/2014/main" id="{35E1131D-38A2-E2BD-0813-9CEF3E048674}"/>
              </a:ext>
            </a:extLst>
          </p:cNvPr>
          <p:cNvSpPr>
            <a:spLocks noChangeArrowheads="1"/>
          </p:cNvSpPr>
          <p:nvPr/>
        </p:nvSpPr>
        <p:spPr bwMode="auto">
          <a:xfrm>
            <a:off x="919311" y="6027003"/>
            <a:ext cx="76327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Comprehension – understanding the story and what they are reading</a:t>
            </a:r>
          </a:p>
          <a:p>
            <a:pPr eaLnBrk="1" hangingPunct="1">
              <a:lnSpc>
                <a:spcPct val="100000"/>
              </a:lnSpc>
              <a:spcBef>
                <a:spcPct val="0"/>
              </a:spcBef>
              <a:buFontTx/>
              <a:buNone/>
            </a:pPr>
            <a:endParaRPr lang="en-US" altLang="en-US" dirty="0">
              <a:solidFill>
                <a:schemeClr val="tx1"/>
              </a:solidFill>
            </a:endParaRPr>
          </a:p>
          <a:p>
            <a:pPr eaLnBrk="1" hangingPunct="1">
              <a:lnSpc>
                <a:spcPct val="100000"/>
              </a:lnSpc>
              <a:spcBef>
                <a:spcPct val="0"/>
              </a:spcBef>
              <a:buFontTx/>
              <a:buNone/>
            </a:pPr>
            <a:r>
              <a:rPr lang="en-US" altLang="en-US" dirty="0">
                <a:solidFill>
                  <a:schemeClr val="tx1"/>
                </a:solidFill>
              </a:rPr>
              <a:t>Fluency – reading without </a:t>
            </a:r>
            <a:r>
              <a:rPr lang="en-US" altLang="en-US">
                <a:solidFill>
                  <a:schemeClr val="tx1"/>
                </a:solidFill>
              </a:rPr>
              <a:t>sounding out words</a:t>
            </a:r>
            <a:endParaRPr lang="en-US" altLang="en-US" dirty="0">
              <a:solidFill>
                <a:schemeClr val="tx1"/>
              </a:solidFill>
            </a:endParaRPr>
          </a:p>
          <a:p>
            <a:pPr eaLnBrk="1" hangingPunct="1">
              <a:lnSpc>
                <a:spcPct val="100000"/>
              </a:lnSpc>
              <a:spcBef>
                <a:spcPct val="0"/>
              </a:spcBef>
              <a:buFontTx/>
              <a:buNone/>
            </a:pPr>
            <a:endParaRPr lang="en-US" altLang="en-US" dirty="0">
              <a:solidFill>
                <a:schemeClr val="tx1"/>
              </a:solidFill>
            </a:endParaRPr>
          </a:p>
        </p:txBody>
      </p:sp>
      <p:sp>
        <p:nvSpPr>
          <p:cNvPr id="14" name="Rectangle 13">
            <a:extLst>
              <a:ext uri="{FF2B5EF4-FFF2-40B4-BE49-F238E27FC236}">
                <a16:creationId xmlns:a16="http://schemas.microsoft.com/office/drawing/2014/main" id="{9EF28D97-B484-53C1-3479-32AE5B9B2B19}"/>
              </a:ext>
            </a:extLst>
          </p:cNvPr>
          <p:cNvSpPr>
            <a:spLocks noChangeArrowheads="1"/>
          </p:cNvSpPr>
          <p:nvPr/>
        </p:nvSpPr>
        <p:spPr bwMode="auto">
          <a:xfrm>
            <a:off x="919311" y="5153594"/>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VC vowel consonant words e.g. in, on, up</a:t>
            </a:r>
          </a:p>
        </p:txBody>
      </p:sp>
      <p:sp>
        <p:nvSpPr>
          <p:cNvPr id="15" name="Rectangle 14">
            <a:extLst>
              <a:ext uri="{FF2B5EF4-FFF2-40B4-BE49-F238E27FC236}">
                <a16:creationId xmlns:a16="http://schemas.microsoft.com/office/drawing/2014/main" id="{25B3A794-3B99-F5FE-DF3A-35104FE02936}"/>
              </a:ext>
            </a:extLst>
          </p:cNvPr>
          <p:cNvSpPr>
            <a:spLocks noChangeArrowheads="1"/>
          </p:cNvSpPr>
          <p:nvPr/>
        </p:nvSpPr>
        <p:spPr bwMode="auto">
          <a:xfrm>
            <a:off x="919311" y="5580396"/>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CVC consonant, vowel, consonant words e.g. cat, sit, hop, zip</a:t>
            </a:r>
          </a:p>
        </p:txBody>
      </p:sp>
    </p:spTree>
    <p:extLst>
      <p:ext uri="{BB962C8B-B14F-4D97-AF65-F5344CB8AC3E}">
        <p14:creationId xmlns:p14="http://schemas.microsoft.com/office/powerpoint/2010/main" val="427479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animEffect transition="in" filter="fade">
                                      <p:cBhvr>
                                        <p:cTn id="4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9E34-E9BE-5ED4-B2D0-EB64A4E9063B}"/>
              </a:ext>
            </a:extLst>
          </p:cNvPr>
          <p:cNvSpPr>
            <a:spLocks noGrp="1"/>
          </p:cNvSpPr>
          <p:nvPr>
            <p:ph type="title"/>
          </p:nvPr>
        </p:nvSpPr>
        <p:spPr/>
        <p:txBody>
          <a:bodyPr/>
          <a:lstStyle/>
          <a:p>
            <a:r>
              <a:rPr lang="en-GB" dirty="0">
                <a:latin typeface="Twinkl" panose="02000000000000000000" pitchFamily="2" charset="0"/>
              </a:rPr>
              <a:t>Pure sounds</a:t>
            </a:r>
          </a:p>
        </p:txBody>
      </p:sp>
      <p:sp>
        <p:nvSpPr>
          <p:cNvPr id="9" name="TextBox 8">
            <a:extLst>
              <a:ext uri="{FF2B5EF4-FFF2-40B4-BE49-F238E27FC236}">
                <a16:creationId xmlns:a16="http://schemas.microsoft.com/office/drawing/2014/main" id="{93635E1D-719E-3223-8504-F5B80D888CEF}"/>
              </a:ext>
            </a:extLst>
          </p:cNvPr>
          <p:cNvSpPr txBox="1"/>
          <p:nvPr/>
        </p:nvSpPr>
        <p:spPr>
          <a:xfrm>
            <a:off x="838199" y="2560092"/>
            <a:ext cx="10515601" cy="923330"/>
          </a:xfrm>
          <a:prstGeom prst="rect">
            <a:avLst/>
          </a:prstGeom>
          <a:noFill/>
        </p:spPr>
        <p:txBody>
          <a:bodyPr wrap="square">
            <a:spAutoFit/>
          </a:bodyPr>
          <a:lstStyle/>
          <a:p>
            <a:r>
              <a:rPr lang="en-GB" dirty="0">
                <a:latin typeface="Twinkl" panose="02000000000000000000" pitchFamily="2" charset="0"/>
              </a:rPr>
              <a:t>Pure sound in phonics is the pronunciation of each letter sound clearly and distinctly without adding additional sounds to the end.  An understanding of pure sounds will help children to blend and segment words.</a:t>
            </a:r>
          </a:p>
        </p:txBody>
      </p:sp>
      <p:sp>
        <p:nvSpPr>
          <p:cNvPr id="11" name="TextBox 10">
            <a:extLst>
              <a:ext uri="{FF2B5EF4-FFF2-40B4-BE49-F238E27FC236}">
                <a16:creationId xmlns:a16="http://schemas.microsoft.com/office/drawing/2014/main" id="{138722F7-B15F-18F5-B029-880B3CAB4A9B}"/>
              </a:ext>
            </a:extLst>
          </p:cNvPr>
          <p:cNvSpPr txBox="1"/>
          <p:nvPr/>
        </p:nvSpPr>
        <p:spPr>
          <a:xfrm>
            <a:off x="838199" y="5220112"/>
            <a:ext cx="11043139" cy="923330"/>
          </a:xfrm>
          <a:prstGeom prst="rect">
            <a:avLst/>
          </a:prstGeom>
          <a:noFill/>
        </p:spPr>
        <p:txBody>
          <a:bodyPr wrap="square">
            <a:spAutoFit/>
          </a:bodyPr>
          <a:lstStyle/>
          <a:p>
            <a:r>
              <a:rPr lang="en-GB" dirty="0">
                <a:latin typeface="Twinkl" panose="02000000000000000000" pitchFamily="2" charset="0"/>
              </a:rPr>
              <a:t>Pure sounds are a crucial part of learning phonics pronunciation. Being able to sound out pure sounds for letters such as 'f', 'm', and 's' as 'ff', 'mmm' and '</a:t>
            </a:r>
            <a:r>
              <a:rPr lang="en-GB" dirty="0" err="1">
                <a:latin typeface="Twinkl" panose="02000000000000000000" pitchFamily="2" charset="0"/>
              </a:rPr>
              <a:t>sss</a:t>
            </a:r>
            <a:r>
              <a:rPr lang="en-GB" dirty="0">
                <a:latin typeface="Twinkl" panose="02000000000000000000" pitchFamily="2" charset="0"/>
              </a:rPr>
              <a:t>' makes it much easier for children to blend sounds together to read</a:t>
            </a:r>
            <a:r>
              <a:rPr lang="en-GB" dirty="0"/>
              <a:t>.</a:t>
            </a:r>
          </a:p>
        </p:txBody>
      </p:sp>
      <p:sp>
        <p:nvSpPr>
          <p:cNvPr id="13" name="TextBox 12">
            <a:extLst>
              <a:ext uri="{FF2B5EF4-FFF2-40B4-BE49-F238E27FC236}">
                <a16:creationId xmlns:a16="http://schemas.microsoft.com/office/drawing/2014/main" id="{17D19F07-8F7C-1557-AB50-E3300365BA0E}"/>
              </a:ext>
            </a:extLst>
          </p:cNvPr>
          <p:cNvSpPr txBox="1"/>
          <p:nvPr/>
        </p:nvSpPr>
        <p:spPr>
          <a:xfrm>
            <a:off x="838199" y="3890102"/>
            <a:ext cx="10644554" cy="923330"/>
          </a:xfrm>
          <a:prstGeom prst="rect">
            <a:avLst/>
          </a:prstGeom>
          <a:noFill/>
        </p:spPr>
        <p:txBody>
          <a:bodyPr wrap="square">
            <a:spAutoFit/>
          </a:bodyPr>
          <a:lstStyle/>
          <a:p>
            <a:r>
              <a:rPr lang="en-GB" dirty="0">
                <a:latin typeface="Twinkl" panose="02000000000000000000" pitchFamily="2" charset="0"/>
              </a:rPr>
              <a:t>When pronouncing phonics sounds, it’s important to pronounce them phonetically without adding anything extra to the end.  This is called a ‘schwa’. This is one of the most common mistakes that people make with phonics pronunciation.</a:t>
            </a:r>
          </a:p>
        </p:txBody>
      </p:sp>
      <p:sp>
        <p:nvSpPr>
          <p:cNvPr id="15" name="TextBox 14">
            <a:extLst>
              <a:ext uri="{FF2B5EF4-FFF2-40B4-BE49-F238E27FC236}">
                <a16:creationId xmlns:a16="http://schemas.microsoft.com/office/drawing/2014/main" id="{033A9097-07B5-625C-B792-64ED60B1EBA7}"/>
              </a:ext>
            </a:extLst>
          </p:cNvPr>
          <p:cNvSpPr txBox="1"/>
          <p:nvPr/>
        </p:nvSpPr>
        <p:spPr>
          <a:xfrm>
            <a:off x="6160476" y="6005669"/>
            <a:ext cx="6096000" cy="646331"/>
          </a:xfrm>
          <a:prstGeom prst="rect">
            <a:avLst/>
          </a:prstGeom>
          <a:noFill/>
        </p:spPr>
        <p:txBody>
          <a:bodyPr wrap="square">
            <a:spAutoFit/>
          </a:bodyPr>
          <a:lstStyle/>
          <a:p>
            <a:r>
              <a:rPr lang="en-GB" dirty="0">
                <a:hlinkClick r:id="rId3"/>
              </a:rPr>
              <a:t>https://youtu.be/BqhXUW_v-1s?si=deOEuNwsISfpQL2d</a:t>
            </a:r>
            <a:endParaRPr lang="en-GB" dirty="0"/>
          </a:p>
          <a:p>
            <a:endParaRPr lang="en-GB" dirty="0"/>
          </a:p>
        </p:txBody>
      </p:sp>
    </p:spTree>
    <p:extLst>
      <p:ext uri="{BB962C8B-B14F-4D97-AF65-F5344CB8AC3E}">
        <p14:creationId xmlns:p14="http://schemas.microsoft.com/office/powerpoint/2010/main" val="60293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926-F59A-66D1-3C44-576B7DC59F9C}"/>
              </a:ext>
            </a:extLst>
          </p:cNvPr>
          <p:cNvSpPr>
            <a:spLocks noGrp="1"/>
          </p:cNvSpPr>
          <p:nvPr>
            <p:ph type="title"/>
          </p:nvPr>
        </p:nvSpPr>
        <p:spPr/>
        <p:txBody>
          <a:bodyPr/>
          <a:lstStyle/>
          <a:p>
            <a:r>
              <a:rPr lang="en-GB" dirty="0">
                <a:latin typeface="Twinkl" panose="02000000000000000000" pitchFamily="2" charset="0"/>
              </a:rPr>
              <a:t>How you can support at home</a:t>
            </a:r>
          </a:p>
        </p:txBody>
      </p:sp>
      <p:pic>
        <p:nvPicPr>
          <p:cNvPr id="6" name="image9.png" descr="C:\Users\lucykill\AppData\Local\Microsoft\Windows\INetCache\Content.MSO\88536E6.tmp">
            <a:extLst>
              <a:ext uri="{FF2B5EF4-FFF2-40B4-BE49-F238E27FC236}">
                <a16:creationId xmlns:a16="http://schemas.microsoft.com/office/drawing/2014/main" id="{50933F6D-B95D-55F4-9CFA-BC95E5F74552}"/>
              </a:ext>
            </a:extLst>
          </p:cNvPr>
          <p:cNvPicPr>
            <a:picLocks noGrp="1"/>
          </p:cNvPicPr>
          <p:nvPr>
            <p:ph idx="1"/>
          </p:nvPr>
        </p:nvPicPr>
        <p:blipFill>
          <a:blip r:embed="rId3"/>
          <a:srcRect/>
          <a:stretch>
            <a:fillRect/>
          </a:stretch>
        </p:blipFill>
        <p:spPr>
          <a:xfrm>
            <a:off x="2859754" y="4493317"/>
            <a:ext cx="3236246" cy="1849010"/>
          </a:xfrm>
          <a:prstGeom prst="rect">
            <a:avLst/>
          </a:prstGeom>
          <a:ln/>
        </p:spPr>
      </p:pic>
      <p:pic>
        <p:nvPicPr>
          <p:cNvPr id="4" name="image8.png" descr="C:\Users\lucykill\AppData\Local\Microsoft\Windows\INetCache\Content.MSO\F8B2E6FA.tmp">
            <a:extLst>
              <a:ext uri="{FF2B5EF4-FFF2-40B4-BE49-F238E27FC236}">
                <a16:creationId xmlns:a16="http://schemas.microsoft.com/office/drawing/2014/main" id="{9C39E038-1543-D392-1A05-29B1CD2D6A7C}"/>
              </a:ext>
            </a:extLst>
          </p:cNvPr>
          <p:cNvPicPr/>
          <p:nvPr/>
        </p:nvPicPr>
        <p:blipFill>
          <a:blip r:embed="rId4"/>
          <a:srcRect/>
          <a:stretch>
            <a:fillRect/>
          </a:stretch>
        </p:blipFill>
        <p:spPr>
          <a:xfrm>
            <a:off x="1209115" y="2465451"/>
            <a:ext cx="2839169" cy="1916637"/>
          </a:xfrm>
          <a:prstGeom prst="rect">
            <a:avLst/>
          </a:prstGeom>
          <a:ln/>
        </p:spPr>
      </p:pic>
      <p:pic>
        <p:nvPicPr>
          <p:cNvPr id="5" name="image4.png">
            <a:extLst>
              <a:ext uri="{FF2B5EF4-FFF2-40B4-BE49-F238E27FC236}">
                <a16:creationId xmlns:a16="http://schemas.microsoft.com/office/drawing/2014/main" id="{08BE19C5-C245-92BD-1F47-2BB87621966B}"/>
              </a:ext>
            </a:extLst>
          </p:cNvPr>
          <p:cNvPicPr/>
          <p:nvPr/>
        </p:nvPicPr>
        <p:blipFill>
          <a:blip r:embed="rId5"/>
          <a:srcRect/>
          <a:stretch>
            <a:fillRect/>
          </a:stretch>
        </p:blipFill>
        <p:spPr>
          <a:xfrm>
            <a:off x="221556" y="4568326"/>
            <a:ext cx="2407144" cy="1774001"/>
          </a:xfrm>
          <a:prstGeom prst="rect">
            <a:avLst/>
          </a:prstGeom>
          <a:ln/>
        </p:spPr>
      </p:pic>
      <p:sp>
        <p:nvSpPr>
          <p:cNvPr id="7" name="Rectangle 7">
            <a:extLst>
              <a:ext uri="{FF2B5EF4-FFF2-40B4-BE49-F238E27FC236}">
                <a16:creationId xmlns:a16="http://schemas.microsoft.com/office/drawing/2014/main" id="{F2495E29-691C-76DF-F1F8-9326D19384D2}"/>
              </a:ext>
            </a:extLst>
          </p:cNvPr>
          <p:cNvSpPr>
            <a:spLocks noChangeArrowheads="1"/>
          </p:cNvSpPr>
          <p:nvPr/>
        </p:nvSpPr>
        <p:spPr bwMode="auto">
          <a:xfrm>
            <a:off x="4694142" y="2466531"/>
            <a:ext cx="729856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marL="285750" indent="-285750">
              <a:lnSpc>
                <a:spcPct val="100000"/>
              </a:lnSpc>
              <a:spcBef>
                <a:spcPct val="0"/>
              </a:spcBef>
            </a:pPr>
            <a:r>
              <a:rPr lang="en-US" altLang="en-US" dirty="0">
                <a:solidFill>
                  <a:schemeClr val="tx1"/>
                </a:solidFill>
              </a:rPr>
              <a:t>Practice phonemes and tricky words</a:t>
            </a:r>
          </a:p>
          <a:p>
            <a:pPr marL="285750" indent="-285750">
              <a:lnSpc>
                <a:spcPct val="100000"/>
              </a:lnSpc>
              <a:spcBef>
                <a:spcPct val="0"/>
              </a:spcBef>
            </a:pPr>
            <a:r>
              <a:rPr lang="en-US" altLang="en-US" dirty="0">
                <a:solidFill>
                  <a:schemeClr val="tx1"/>
                </a:solidFill>
              </a:rPr>
              <a:t>Read your child's book. Read the front cover of the book with the focus sounds, words and tricky words. </a:t>
            </a:r>
          </a:p>
          <a:p>
            <a:pPr marL="285750" indent="-285750">
              <a:lnSpc>
                <a:spcPct val="100000"/>
              </a:lnSpc>
              <a:spcBef>
                <a:spcPct val="0"/>
              </a:spcBef>
            </a:pPr>
            <a:r>
              <a:rPr lang="en-US" altLang="en-US" dirty="0">
                <a:solidFill>
                  <a:schemeClr val="tx1"/>
                </a:solidFill>
              </a:rPr>
              <a:t>Bug Club online – there are additional books and games to support your child's phonics journey. </a:t>
            </a:r>
          </a:p>
          <a:p>
            <a:pPr marL="285750" indent="-285750">
              <a:lnSpc>
                <a:spcPct val="100000"/>
              </a:lnSpc>
              <a:spcBef>
                <a:spcPct val="0"/>
              </a:spcBef>
            </a:pPr>
            <a:r>
              <a:rPr lang="en-US" altLang="en-US" dirty="0">
                <a:solidFill>
                  <a:schemeClr val="tx1"/>
                </a:solidFill>
              </a:rPr>
              <a:t>Capital letters/lowercase letters </a:t>
            </a:r>
          </a:p>
        </p:txBody>
      </p:sp>
      <p:sp>
        <p:nvSpPr>
          <p:cNvPr id="8" name="Rectangle: Rounded Corners 7">
            <a:extLst>
              <a:ext uri="{FF2B5EF4-FFF2-40B4-BE49-F238E27FC236}">
                <a16:creationId xmlns:a16="http://schemas.microsoft.com/office/drawing/2014/main" id="{9E883595-350F-8972-2AFB-B5941AFAA8C3}"/>
              </a:ext>
            </a:extLst>
          </p:cNvPr>
          <p:cNvSpPr/>
          <p:nvPr/>
        </p:nvSpPr>
        <p:spPr>
          <a:xfrm>
            <a:off x="8215694" y="4441642"/>
            <a:ext cx="3490339" cy="19591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t>Bingo </a:t>
            </a:r>
          </a:p>
          <a:p>
            <a:pPr marL="285750" indent="-285750" algn="ctr">
              <a:buFont typeface="Arial" panose="020B0604020202020204" pitchFamily="34" charset="0"/>
              <a:buChar char="•"/>
            </a:pPr>
            <a:r>
              <a:rPr lang="en-GB" dirty="0"/>
              <a:t>Tricky word hunt </a:t>
            </a:r>
          </a:p>
          <a:p>
            <a:pPr marL="285750" indent="-285750" algn="ctr">
              <a:buFont typeface="Arial" panose="020B0604020202020204" pitchFamily="34" charset="0"/>
              <a:buChar char="•"/>
            </a:pPr>
            <a:r>
              <a:rPr lang="en-GB" dirty="0"/>
              <a:t>Splat the tricky word</a:t>
            </a:r>
          </a:p>
          <a:p>
            <a:pPr marL="285750" indent="-285750" algn="ctr">
              <a:buFont typeface="Arial" panose="020B0604020202020204" pitchFamily="34" charset="0"/>
              <a:buChar char="•"/>
            </a:pPr>
            <a:r>
              <a:rPr lang="en-GB" dirty="0"/>
              <a:t>Board game </a:t>
            </a:r>
          </a:p>
          <a:p>
            <a:pPr marL="285750" indent="-285750" algn="ctr">
              <a:buFont typeface="Arial" panose="020B0604020202020204" pitchFamily="34" charset="0"/>
              <a:buChar char="•"/>
            </a:pPr>
            <a:r>
              <a:rPr lang="en-GB" dirty="0"/>
              <a:t>Stepping stones/Puddle jumping</a:t>
            </a:r>
          </a:p>
        </p:txBody>
      </p:sp>
    </p:spTree>
    <p:extLst>
      <p:ext uri="{BB962C8B-B14F-4D97-AF65-F5344CB8AC3E}">
        <p14:creationId xmlns:p14="http://schemas.microsoft.com/office/powerpoint/2010/main" val="166084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175</TotalTime>
  <Words>477</Words>
  <Application>Microsoft Office PowerPoint</Application>
  <PresentationFormat>Widescreen</PresentationFormat>
  <Paragraphs>47</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Gill Sans MT</vt:lpstr>
      <vt:lpstr>Tuffy-TTF</vt:lpstr>
      <vt:lpstr>Twinkl</vt:lpstr>
      <vt:lpstr>Parcel</vt:lpstr>
      <vt:lpstr>Phonics Workshop</vt:lpstr>
      <vt:lpstr>What is phonics?</vt:lpstr>
      <vt:lpstr>Did you know?</vt:lpstr>
      <vt:lpstr>terminology</vt:lpstr>
      <vt:lpstr>Pure sounds</vt:lpstr>
      <vt:lpstr>How you can support at home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Gaskin</dc:creator>
  <cp:lastModifiedBy>Sarah Gaskin</cp:lastModifiedBy>
  <cp:revision>1</cp:revision>
  <dcterms:created xsi:type="dcterms:W3CDTF">2024-10-10T11:32:10Z</dcterms:created>
  <dcterms:modified xsi:type="dcterms:W3CDTF">2024-10-17T14:36:42Z</dcterms:modified>
</cp:coreProperties>
</file>