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6AD6AA-1F69-485B-9144-CCF2B0CF72F7}" v="32" dt="2023-07-11T15:37:37.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C52D-E8FE-9EBF-27EE-E306897829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0656ED-D60F-B2D6-BEAB-C41D7572A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CCED57-0FE8-54A1-0026-655E02DF1081}"/>
              </a:ext>
            </a:extLst>
          </p:cNvPr>
          <p:cNvSpPr>
            <a:spLocks noGrp="1"/>
          </p:cNvSpPr>
          <p:nvPr>
            <p:ph type="dt" sz="half" idx="10"/>
          </p:nvPr>
        </p:nvSpPr>
        <p:spPr/>
        <p:txBody>
          <a:bodyPr/>
          <a:lstStyle/>
          <a:p>
            <a:fld id="{2E3B533A-97B0-41AB-BA09-BB1D8D37D34B}" type="datetimeFigureOut">
              <a:rPr lang="en-GB" smtClean="0"/>
              <a:t>14/09/2023</a:t>
            </a:fld>
            <a:endParaRPr lang="en-GB"/>
          </a:p>
        </p:txBody>
      </p:sp>
      <p:sp>
        <p:nvSpPr>
          <p:cNvPr id="5" name="Footer Placeholder 4">
            <a:extLst>
              <a:ext uri="{FF2B5EF4-FFF2-40B4-BE49-F238E27FC236}">
                <a16:creationId xmlns:a16="http://schemas.microsoft.com/office/drawing/2014/main" id="{F8EC0698-511F-528D-DCF1-FF3FCD4F46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C5DD2-3953-C81A-1C19-DC32F1B0FDFB}"/>
              </a:ext>
            </a:extLst>
          </p:cNvPr>
          <p:cNvSpPr>
            <a:spLocks noGrp="1"/>
          </p:cNvSpPr>
          <p:nvPr>
            <p:ph type="sldNum" sz="quarter" idx="12"/>
          </p:nvPr>
        </p:nvSpPr>
        <p:spPr/>
        <p:txBody>
          <a:bodyPr/>
          <a:lstStyle/>
          <a:p>
            <a:fld id="{2A715111-7BFB-4374-8271-D3CC2592D1AF}" type="slidenum">
              <a:rPr lang="en-GB" smtClean="0"/>
              <a:t>‹#›</a:t>
            </a:fld>
            <a:endParaRPr lang="en-GB"/>
          </a:p>
        </p:txBody>
      </p:sp>
    </p:spTree>
    <p:extLst>
      <p:ext uri="{BB962C8B-B14F-4D97-AF65-F5344CB8AC3E}">
        <p14:creationId xmlns:p14="http://schemas.microsoft.com/office/powerpoint/2010/main" val="78869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276C-4AF7-6F32-DC10-8D877731A2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F395BD-DA36-5FE9-46D7-8DCF2373B0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AB8174-3EA0-6931-0D59-94154B9116CC}"/>
              </a:ext>
            </a:extLst>
          </p:cNvPr>
          <p:cNvSpPr>
            <a:spLocks noGrp="1"/>
          </p:cNvSpPr>
          <p:nvPr>
            <p:ph type="dt" sz="half" idx="10"/>
          </p:nvPr>
        </p:nvSpPr>
        <p:spPr/>
        <p:txBody>
          <a:bodyPr/>
          <a:lstStyle/>
          <a:p>
            <a:fld id="{2E3B533A-97B0-41AB-BA09-BB1D8D37D34B}" type="datetimeFigureOut">
              <a:rPr lang="en-GB" smtClean="0"/>
              <a:t>14/09/2023</a:t>
            </a:fld>
            <a:endParaRPr lang="en-GB"/>
          </a:p>
        </p:txBody>
      </p:sp>
      <p:sp>
        <p:nvSpPr>
          <p:cNvPr id="5" name="Footer Placeholder 4">
            <a:extLst>
              <a:ext uri="{FF2B5EF4-FFF2-40B4-BE49-F238E27FC236}">
                <a16:creationId xmlns:a16="http://schemas.microsoft.com/office/drawing/2014/main" id="{54835C34-7F67-2352-5CCD-9E69CC0C8D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EC1D47-978A-FD45-DB65-2E288B7B1018}"/>
              </a:ext>
            </a:extLst>
          </p:cNvPr>
          <p:cNvSpPr>
            <a:spLocks noGrp="1"/>
          </p:cNvSpPr>
          <p:nvPr>
            <p:ph type="sldNum" sz="quarter" idx="12"/>
          </p:nvPr>
        </p:nvSpPr>
        <p:spPr/>
        <p:txBody>
          <a:bodyPr/>
          <a:lstStyle/>
          <a:p>
            <a:fld id="{2A715111-7BFB-4374-8271-D3CC2592D1AF}" type="slidenum">
              <a:rPr lang="en-GB" smtClean="0"/>
              <a:t>‹#›</a:t>
            </a:fld>
            <a:endParaRPr lang="en-GB"/>
          </a:p>
        </p:txBody>
      </p:sp>
    </p:spTree>
    <p:extLst>
      <p:ext uri="{BB962C8B-B14F-4D97-AF65-F5344CB8AC3E}">
        <p14:creationId xmlns:p14="http://schemas.microsoft.com/office/powerpoint/2010/main" val="133217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2289A0-E5C5-3F16-092E-A405496419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BF5C16-14DD-FA7D-2867-5FA1A5AD28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3C8F42-4EAA-E7E2-97BB-65313B1AB573}"/>
              </a:ext>
            </a:extLst>
          </p:cNvPr>
          <p:cNvSpPr>
            <a:spLocks noGrp="1"/>
          </p:cNvSpPr>
          <p:nvPr>
            <p:ph type="dt" sz="half" idx="10"/>
          </p:nvPr>
        </p:nvSpPr>
        <p:spPr/>
        <p:txBody>
          <a:bodyPr/>
          <a:lstStyle/>
          <a:p>
            <a:fld id="{2E3B533A-97B0-41AB-BA09-BB1D8D37D34B}" type="datetimeFigureOut">
              <a:rPr lang="en-GB" smtClean="0"/>
              <a:t>14/09/2023</a:t>
            </a:fld>
            <a:endParaRPr lang="en-GB"/>
          </a:p>
        </p:txBody>
      </p:sp>
      <p:sp>
        <p:nvSpPr>
          <p:cNvPr id="5" name="Footer Placeholder 4">
            <a:extLst>
              <a:ext uri="{FF2B5EF4-FFF2-40B4-BE49-F238E27FC236}">
                <a16:creationId xmlns:a16="http://schemas.microsoft.com/office/drawing/2014/main" id="{ADBBFA94-CF0D-756D-BE8E-8CC59F23A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0FC6D5-19CD-8E1D-C874-5B0301152BB2}"/>
              </a:ext>
            </a:extLst>
          </p:cNvPr>
          <p:cNvSpPr>
            <a:spLocks noGrp="1"/>
          </p:cNvSpPr>
          <p:nvPr>
            <p:ph type="sldNum" sz="quarter" idx="12"/>
          </p:nvPr>
        </p:nvSpPr>
        <p:spPr/>
        <p:txBody>
          <a:bodyPr/>
          <a:lstStyle/>
          <a:p>
            <a:fld id="{2A715111-7BFB-4374-8271-D3CC2592D1AF}" type="slidenum">
              <a:rPr lang="en-GB" smtClean="0"/>
              <a:t>‹#›</a:t>
            </a:fld>
            <a:endParaRPr lang="en-GB"/>
          </a:p>
        </p:txBody>
      </p:sp>
    </p:spTree>
    <p:extLst>
      <p:ext uri="{BB962C8B-B14F-4D97-AF65-F5344CB8AC3E}">
        <p14:creationId xmlns:p14="http://schemas.microsoft.com/office/powerpoint/2010/main" val="1015674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B0C4-3A8D-22E1-7CF9-18D3EED166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B4717E-EA49-60E1-4722-2804C63490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93D9AA-CA2B-D8E6-3277-CF64E98D7365}"/>
              </a:ext>
            </a:extLst>
          </p:cNvPr>
          <p:cNvSpPr>
            <a:spLocks noGrp="1"/>
          </p:cNvSpPr>
          <p:nvPr>
            <p:ph type="dt" sz="half" idx="10"/>
          </p:nvPr>
        </p:nvSpPr>
        <p:spPr/>
        <p:txBody>
          <a:bodyPr/>
          <a:lstStyle/>
          <a:p>
            <a:fld id="{2E3B533A-97B0-41AB-BA09-BB1D8D37D34B}" type="datetimeFigureOut">
              <a:rPr lang="en-GB" smtClean="0"/>
              <a:t>14/09/2023</a:t>
            </a:fld>
            <a:endParaRPr lang="en-GB"/>
          </a:p>
        </p:txBody>
      </p:sp>
      <p:sp>
        <p:nvSpPr>
          <p:cNvPr id="5" name="Footer Placeholder 4">
            <a:extLst>
              <a:ext uri="{FF2B5EF4-FFF2-40B4-BE49-F238E27FC236}">
                <a16:creationId xmlns:a16="http://schemas.microsoft.com/office/drawing/2014/main" id="{E107C923-14FD-A7BA-D605-E98BC1B1A8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D9C20F-26F9-EAA7-0E7C-09D7D947ED64}"/>
              </a:ext>
            </a:extLst>
          </p:cNvPr>
          <p:cNvSpPr>
            <a:spLocks noGrp="1"/>
          </p:cNvSpPr>
          <p:nvPr>
            <p:ph type="sldNum" sz="quarter" idx="12"/>
          </p:nvPr>
        </p:nvSpPr>
        <p:spPr/>
        <p:txBody>
          <a:bodyPr/>
          <a:lstStyle/>
          <a:p>
            <a:fld id="{2A715111-7BFB-4374-8271-D3CC2592D1AF}" type="slidenum">
              <a:rPr lang="en-GB" smtClean="0"/>
              <a:t>‹#›</a:t>
            </a:fld>
            <a:endParaRPr lang="en-GB"/>
          </a:p>
        </p:txBody>
      </p:sp>
    </p:spTree>
    <p:extLst>
      <p:ext uri="{BB962C8B-B14F-4D97-AF65-F5344CB8AC3E}">
        <p14:creationId xmlns:p14="http://schemas.microsoft.com/office/powerpoint/2010/main" val="5004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DA742-6DA7-E30A-4F9A-7E9E22FDE9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BA0D69-5461-E14E-6378-2295A2827F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1C6932-42CD-84B1-E8A5-EB02D711D39D}"/>
              </a:ext>
            </a:extLst>
          </p:cNvPr>
          <p:cNvSpPr>
            <a:spLocks noGrp="1"/>
          </p:cNvSpPr>
          <p:nvPr>
            <p:ph type="dt" sz="half" idx="10"/>
          </p:nvPr>
        </p:nvSpPr>
        <p:spPr/>
        <p:txBody>
          <a:bodyPr/>
          <a:lstStyle/>
          <a:p>
            <a:fld id="{2E3B533A-97B0-41AB-BA09-BB1D8D37D34B}" type="datetimeFigureOut">
              <a:rPr lang="en-GB" smtClean="0"/>
              <a:t>14/09/2023</a:t>
            </a:fld>
            <a:endParaRPr lang="en-GB"/>
          </a:p>
        </p:txBody>
      </p:sp>
      <p:sp>
        <p:nvSpPr>
          <p:cNvPr id="5" name="Footer Placeholder 4">
            <a:extLst>
              <a:ext uri="{FF2B5EF4-FFF2-40B4-BE49-F238E27FC236}">
                <a16:creationId xmlns:a16="http://schemas.microsoft.com/office/drawing/2014/main" id="{1F4247C9-1F78-B0BB-DBCF-F44AC62A17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A425CB-CCD6-1457-C214-A1624AE3396C}"/>
              </a:ext>
            </a:extLst>
          </p:cNvPr>
          <p:cNvSpPr>
            <a:spLocks noGrp="1"/>
          </p:cNvSpPr>
          <p:nvPr>
            <p:ph type="sldNum" sz="quarter" idx="12"/>
          </p:nvPr>
        </p:nvSpPr>
        <p:spPr/>
        <p:txBody>
          <a:bodyPr/>
          <a:lstStyle/>
          <a:p>
            <a:fld id="{2A715111-7BFB-4374-8271-D3CC2592D1AF}" type="slidenum">
              <a:rPr lang="en-GB" smtClean="0"/>
              <a:t>‹#›</a:t>
            </a:fld>
            <a:endParaRPr lang="en-GB"/>
          </a:p>
        </p:txBody>
      </p:sp>
    </p:spTree>
    <p:extLst>
      <p:ext uri="{BB962C8B-B14F-4D97-AF65-F5344CB8AC3E}">
        <p14:creationId xmlns:p14="http://schemas.microsoft.com/office/powerpoint/2010/main" val="223286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F0547-E926-DC5B-447F-58E8AD88E5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2E7F7D-1EC9-A8CA-A3B0-40A48FE81D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C61371-4152-F16B-9B21-797B3CF496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A68611-82A7-43F8-BFA5-266055CE6031}"/>
              </a:ext>
            </a:extLst>
          </p:cNvPr>
          <p:cNvSpPr>
            <a:spLocks noGrp="1"/>
          </p:cNvSpPr>
          <p:nvPr>
            <p:ph type="dt" sz="half" idx="10"/>
          </p:nvPr>
        </p:nvSpPr>
        <p:spPr/>
        <p:txBody>
          <a:bodyPr/>
          <a:lstStyle/>
          <a:p>
            <a:fld id="{2E3B533A-97B0-41AB-BA09-BB1D8D37D34B}" type="datetimeFigureOut">
              <a:rPr lang="en-GB" smtClean="0"/>
              <a:t>14/09/2023</a:t>
            </a:fld>
            <a:endParaRPr lang="en-GB"/>
          </a:p>
        </p:txBody>
      </p:sp>
      <p:sp>
        <p:nvSpPr>
          <p:cNvPr id="6" name="Footer Placeholder 5">
            <a:extLst>
              <a:ext uri="{FF2B5EF4-FFF2-40B4-BE49-F238E27FC236}">
                <a16:creationId xmlns:a16="http://schemas.microsoft.com/office/drawing/2014/main" id="{3DD9E07F-0B99-8D04-DF13-C471462FE4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14B17-FE3D-4384-E7CC-B91022118751}"/>
              </a:ext>
            </a:extLst>
          </p:cNvPr>
          <p:cNvSpPr>
            <a:spLocks noGrp="1"/>
          </p:cNvSpPr>
          <p:nvPr>
            <p:ph type="sldNum" sz="quarter" idx="12"/>
          </p:nvPr>
        </p:nvSpPr>
        <p:spPr/>
        <p:txBody>
          <a:bodyPr/>
          <a:lstStyle/>
          <a:p>
            <a:fld id="{2A715111-7BFB-4374-8271-D3CC2592D1AF}" type="slidenum">
              <a:rPr lang="en-GB" smtClean="0"/>
              <a:t>‹#›</a:t>
            </a:fld>
            <a:endParaRPr lang="en-GB"/>
          </a:p>
        </p:txBody>
      </p:sp>
    </p:spTree>
    <p:extLst>
      <p:ext uri="{BB962C8B-B14F-4D97-AF65-F5344CB8AC3E}">
        <p14:creationId xmlns:p14="http://schemas.microsoft.com/office/powerpoint/2010/main" val="1486469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6705-AD53-16A0-8F48-C3CDACC0EE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3ADBF7-84FF-D303-ACF6-A92D455D0A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C46C1F-732E-F805-16C6-86DBD5DF2B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8A47B6-6297-D6E9-0ED3-C19536D1F3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B634D5-ABB4-FD98-5306-109FD41836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A83782-3060-7EBB-65C9-095050CE4048}"/>
              </a:ext>
            </a:extLst>
          </p:cNvPr>
          <p:cNvSpPr>
            <a:spLocks noGrp="1"/>
          </p:cNvSpPr>
          <p:nvPr>
            <p:ph type="dt" sz="half" idx="10"/>
          </p:nvPr>
        </p:nvSpPr>
        <p:spPr/>
        <p:txBody>
          <a:bodyPr/>
          <a:lstStyle/>
          <a:p>
            <a:fld id="{2E3B533A-97B0-41AB-BA09-BB1D8D37D34B}" type="datetimeFigureOut">
              <a:rPr lang="en-GB" smtClean="0"/>
              <a:t>14/09/2023</a:t>
            </a:fld>
            <a:endParaRPr lang="en-GB"/>
          </a:p>
        </p:txBody>
      </p:sp>
      <p:sp>
        <p:nvSpPr>
          <p:cNvPr id="8" name="Footer Placeholder 7">
            <a:extLst>
              <a:ext uri="{FF2B5EF4-FFF2-40B4-BE49-F238E27FC236}">
                <a16:creationId xmlns:a16="http://schemas.microsoft.com/office/drawing/2014/main" id="{E452A795-CABE-EECC-9934-309CF512E0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087D34C-D53F-503F-B74A-58A7577D8D74}"/>
              </a:ext>
            </a:extLst>
          </p:cNvPr>
          <p:cNvSpPr>
            <a:spLocks noGrp="1"/>
          </p:cNvSpPr>
          <p:nvPr>
            <p:ph type="sldNum" sz="quarter" idx="12"/>
          </p:nvPr>
        </p:nvSpPr>
        <p:spPr/>
        <p:txBody>
          <a:bodyPr/>
          <a:lstStyle/>
          <a:p>
            <a:fld id="{2A715111-7BFB-4374-8271-D3CC2592D1AF}" type="slidenum">
              <a:rPr lang="en-GB" smtClean="0"/>
              <a:t>‹#›</a:t>
            </a:fld>
            <a:endParaRPr lang="en-GB"/>
          </a:p>
        </p:txBody>
      </p:sp>
    </p:spTree>
    <p:extLst>
      <p:ext uri="{BB962C8B-B14F-4D97-AF65-F5344CB8AC3E}">
        <p14:creationId xmlns:p14="http://schemas.microsoft.com/office/powerpoint/2010/main" val="310390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FEE0-0666-6C8F-2171-5D3DD3CEE8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3AA486-5C74-A93B-086F-045DEE142B17}"/>
              </a:ext>
            </a:extLst>
          </p:cNvPr>
          <p:cNvSpPr>
            <a:spLocks noGrp="1"/>
          </p:cNvSpPr>
          <p:nvPr>
            <p:ph type="dt" sz="half" idx="10"/>
          </p:nvPr>
        </p:nvSpPr>
        <p:spPr/>
        <p:txBody>
          <a:bodyPr/>
          <a:lstStyle/>
          <a:p>
            <a:fld id="{2E3B533A-97B0-41AB-BA09-BB1D8D37D34B}" type="datetimeFigureOut">
              <a:rPr lang="en-GB" smtClean="0"/>
              <a:t>14/09/2023</a:t>
            </a:fld>
            <a:endParaRPr lang="en-GB"/>
          </a:p>
        </p:txBody>
      </p:sp>
      <p:sp>
        <p:nvSpPr>
          <p:cNvPr id="4" name="Footer Placeholder 3">
            <a:extLst>
              <a:ext uri="{FF2B5EF4-FFF2-40B4-BE49-F238E27FC236}">
                <a16:creationId xmlns:a16="http://schemas.microsoft.com/office/drawing/2014/main" id="{CDD18434-20CE-66D1-2CE4-72BAA4B3E2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70BAD9-3E03-D30F-BF4F-4D83A6C5468E}"/>
              </a:ext>
            </a:extLst>
          </p:cNvPr>
          <p:cNvSpPr>
            <a:spLocks noGrp="1"/>
          </p:cNvSpPr>
          <p:nvPr>
            <p:ph type="sldNum" sz="quarter" idx="12"/>
          </p:nvPr>
        </p:nvSpPr>
        <p:spPr/>
        <p:txBody>
          <a:bodyPr/>
          <a:lstStyle/>
          <a:p>
            <a:fld id="{2A715111-7BFB-4374-8271-D3CC2592D1AF}" type="slidenum">
              <a:rPr lang="en-GB" smtClean="0"/>
              <a:t>‹#›</a:t>
            </a:fld>
            <a:endParaRPr lang="en-GB"/>
          </a:p>
        </p:txBody>
      </p:sp>
    </p:spTree>
    <p:extLst>
      <p:ext uri="{BB962C8B-B14F-4D97-AF65-F5344CB8AC3E}">
        <p14:creationId xmlns:p14="http://schemas.microsoft.com/office/powerpoint/2010/main" val="2401261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34776-CDE7-C753-5E5A-E56F77A27A58}"/>
              </a:ext>
            </a:extLst>
          </p:cNvPr>
          <p:cNvSpPr>
            <a:spLocks noGrp="1"/>
          </p:cNvSpPr>
          <p:nvPr>
            <p:ph type="dt" sz="half" idx="10"/>
          </p:nvPr>
        </p:nvSpPr>
        <p:spPr/>
        <p:txBody>
          <a:bodyPr/>
          <a:lstStyle/>
          <a:p>
            <a:fld id="{2E3B533A-97B0-41AB-BA09-BB1D8D37D34B}" type="datetimeFigureOut">
              <a:rPr lang="en-GB" smtClean="0"/>
              <a:t>14/09/2023</a:t>
            </a:fld>
            <a:endParaRPr lang="en-GB"/>
          </a:p>
        </p:txBody>
      </p:sp>
      <p:sp>
        <p:nvSpPr>
          <p:cNvPr id="3" name="Footer Placeholder 2">
            <a:extLst>
              <a:ext uri="{FF2B5EF4-FFF2-40B4-BE49-F238E27FC236}">
                <a16:creationId xmlns:a16="http://schemas.microsoft.com/office/drawing/2014/main" id="{B4BCD978-71E7-C884-0899-8FDEB71462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6B465F-DB32-02E8-5D9F-19651447FF70}"/>
              </a:ext>
            </a:extLst>
          </p:cNvPr>
          <p:cNvSpPr>
            <a:spLocks noGrp="1"/>
          </p:cNvSpPr>
          <p:nvPr>
            <p:ph type="sldNum" sz="quarter" idx="12"/>
          </p:nvPr>
        </p:nvSpPr>
        <p:spPr/>
        <p:txBody>
          <a:bodyPr/>
          <a:lstStyle/>
          <a:p>
            <a:fld id="{2A715111-7BFB-4374-8271-D3CC2592D1AF}" type="slidenum">
              <a:rPr lang="en-GB" smtClean="0"/>
              <a:t>‹#›</a:t>
            </a:fld>
            <a:endParaRPr lang="en-GB"/>
          </a:p>
        </p:txBody>
      </p:sp>
    </p:spTree>
    <p:extLst>
      <p:ext uri="{BB962C8B-B14F-4D97-AF65-F5344CB8AC3E}">
        <p14:creationId xmlns:p14="http://schemas.microsoft.com/office/powerpoint/2010/main" val="263836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BA6F-0704-14FA-85C8-6B685DBEC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258E84-6B32-04AE-F08D-AC6541236D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12F935-F642-C02C-F62E-2D417BE09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02E92E-01A0-CDF3-17E6-B4FDD449F038}"/>
              </a:ext>
            </a:extLst>
          </p:cNvPr>
          <p:cNvSpPr>
            <a:spLocks noGrp="1"/>
          </p:cNvSpPr>
          <p:nvPr>
            <p:ph type="dt" sz="half" idx="10"/>
          </p:nvPr>
        </p:nvSpPr>
        <p:spPr/>
        <p:txBody>
          <a:bodyPr/>
          <a:lstStyle/>
          <a:p>
            <a:fld id="{2E3B533A-97B0-41AB-BA09-BB1D8D37D34B}" type="datetimeFigureOut">
              <a:rPr lang="en-GB" smtClean="0"/>
              <a:t>14/09/2023</a:t>
            </a:fld>
            <a:endParaRPr lang="en-GB"/>
          </a:p>
        </p:txBody>
      </p:sp>
      <p:sp>
        <p:nvSpPr>
          <p:cNvPr id="6" name="Footer Placeholder 5">
            <a:extLst>
              <a:ext uri="{FF2B5EF4-FFF2-40B4-BE49-F238E27FC236}">
                <a16:creationId xmlns:a16="http://schemas.microsoft.com/office/drawing/2014/main" id="{984B20E7-901E-E47B-4F2F-77EE09D8EB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11B9CD-BAA9-D6D2-92CE-14F0825CE006}"/>
              </a:ext>
            </a:extLst>
          </p:cNvPr>
          <p:cNvSpPr>
            <a:spLocks noGrp="1"/>
          </p:cNvSpPr>
          <p:nvPr>
            <p:ph type="sldNum" sz="quarter" idx="12"/>
          </p:nvPr>
        </p:nvSpPr>
        <p:spPr/>
        <p:txBody>
          <a:bodyPr/>
          <a:lstStyle/>
          <a:p>
            <a:fld id="{2A715111-7BFB-4374-8271-D3CC2592D1AF}" type="slidenum">
              <a:rPr lang="en-GB" smtClean="0"/>
              <a:t>‹#›</a:t>
            </a:fld>
            <a:endParaRPr lang="en-GB"/>
          </a:p>
        </p:txBody>
      </p:sp>
    </p:spTree>
    <p:extLst>
      <p:ext uri="{BB962C8B-B14F-4D97-AF65-F5344CB8AC3E}">
        <p14:creationId xmlns:p14="http://schemas.microsoft.com/office/powerpoint/2010/main" val="17846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BB3F-997C-8699-FFFB-2032AE7B43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58D7C7-4C43-7611-2748-34F07909C5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A488D6-E215-2F7C-0E11-46FB81E7D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8A80A0-0817-49C1-5574-9AF5068D5EF9}"/>
              </a:ext>
            </a:extLst>
          </p:cNvPr>
          <p:cNvSpPr>
            <a:spLocks noGrp="1"/>
          </p:cNvSpPr>
          <p:nvPr>
            <p:ph type="dt" sz="half" idx="10"/>
          </p:nvPr>
        </p:nvSpPr>
        <p:spPr/>
        <p:txBody>
          <a:bodyPr/>
          <a:lstStyle/>
          <a:p>
            <a:fld id="{2E3B533A-97B0-41AB-BA09-BB1D8D37D34B}" type="datetimeFigureOut">
              <a:rPr lang="en-GB" smtClean="0"/>
              <a:t>14/09/2023</a:t>
            </a:fld>
            <a:endParaRPr lang="en-GB"/>
          </a:p>
        </p:txBody>
      </p:sp>
      <p:sp>
        <p:nvSpPr>
          <p:cNvPr id="6" name="Footer Placeholder 5">
            <a:extLst>
              <a:ext uri="{FF2B5EF4-FFF2-40B4-BE49-F238E27FC236}">
                <a16:creationId xmlns:a16="http://schemas.microsoft.com/office/drawing/2014/main" id="{91C77D9B-8388-8FA7-3990-22EB7CA40E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363861-8C81-13FF-4C75-4EA39EBAFD89}"/>
              </a:ext>
            </a:extLst>
          </p:cNvPr>
          <p:cNvSpPr>
            <a:spLocks noGrp="1"/>
          </p:cNvSpPr>
          <p:nvPr>
            <p:ph type="sldNum" sz="quarter" idx="12"/>
          </p:nvPr>
        </p:nvSpPr>
        <p:spPr/>
        <p:txBody>
          <a:bodyPr/>
          <a:lstStyle/>
          <a:p>
            <a:fld id="{2A715111-7BFB-4374-8271-D3CC2592D1AF}" type="slidenum">
              <a:rPr lang="en-GB" smtClean="0"/>
              <a:t>‹#›</a:t>
            </a:fld>
            <a:endParaRPr lang="en-GB"/>
          </a:p>
        </p:txBody>
      </p:sp>
    </p:spTree>
    <p:extLst>
      <p:ext uri="{BB962C8B-B14F-4D97-AF65-F5344CB8AC3E}">
        <p14:creationId xmlns:p14="http://schemas.microsoft.com/office/powerpoint/2010/main" val="630014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7940D7-0859-364B-FA9F-CFE6C2DC3B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3BE346-323B-9056-3C45-724AAE5654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9B5F9-5356-F382-34AE-B1C1C278F5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B533A-97B0-41AB-BA09-BB1D8D37D34B}" type="datetimeFigureOut">
              <a:rPr lang="en-GB" smtClean="0"/>
              <a:t>14/09/2023</a:t>
            </a:fld>
            <a:endParaRPr lang="en-GB"/>
          </a:p>
        </p:txBody>
      </p:sp>
      <p:sp>
        <p:nvSpPr>
          <p:cNvPr id="5" name="Footer Placeholder 4">
            <a:extLst>
              <a:ext uri="{FF2B5EF4-FFF2-40B4-BE49-F238E27FC236}">
                <a16:creationId xmlns:a16="http://schemas.microsoft.com/office/drawing/2014/main" id="{FD9E366B-CE9C-9881-FBEF-39291E4AE3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2F41E64-54A5-8DEB-7E85-E1CCC58797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15111-7BFB-4374-8271-D3CC2592D1AF}" type="slidenum">
              <a:rPr lang="en-GB" smtClean="0"/>
              <a:t>‹#›</a:t>
            </a:fld>
            <a:endParaRPr lang="en-GB"/>
          </a:p>
        </p:txBody>
      </p:sp>
    </p:spTree>
    <p:extLst>
      <p:ext uri="{BB962C8B-B14F-4D97-AF65-F5344CB8AC3E}">
        <p14:creationId xmlns:p14="http://schemas.microsoft.com/office/powerpoint/2010/main" val="1835275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ko/%EA%B1%B0%EB%AF%B8%EC%9D%98-%EC%9B%B9-%EA%B1%B0%EB%AF%B8%EC%A4%84-%EB%8C%80%EC%B9%AD-%EB%B8%94%EB%9E%99-%EB%B3%B4%EB%9D%BC%EC%83%89-306942/"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ko/%EA%B1%B0%EB%AF%B8%EC%9D%98-%EC%9B%B9-%EA%B1%B0%EB%AF%B8%EC%A4%84-%EB%8C%80%EC%B9%AD-%EB%B8%94%EB%9E%99-%EB%B3%B4%EB%9D%BC%EC%83%89-306942/"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ko/%EA%B1%B0%EB%AF%B8%EC%9D%98-%EC%9B%B9-%EA%B1%B0%EB%AF%B8%EC%A4%84-%EB%8C%80%EC%B9%AD-%EB%B8%94%EB%9E%99-%EB%B3%B4%EB%9D%BC%EC%83%89-306942/"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ko/%EA%B1%B0%EB%AF%B8%EC%9D%98-%EC%9B%B9-%EA%B1%B0%EB%AF%B8%EC%A4%84-%EB%8C%80%EC%B9%AD-%EB%B8%94%EB%9E%99-%EB%B3%B4%EB%9D%BC%EC%83%89-306942/"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ko/%EA%B1%B0%EB%AF%B8%EC%9D%98-%EC%9B%B9-%EA%B1%B0%EB%AF%B8%EC%A4%84-%EB%8C%80%EC%B9%AD-%EB%B8%94%EB%9E%99-%EB%B3%B4%EB%9D%BC%EC%83%89-306942/"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ko/%EA%B1%B0%EB%AF%B8%EC%9D%98-%EC%9B%B9-%EA%B1%B0%EB%AF%B8%EC%A4%84-%EB%8C%80%EC%B9%AD-%EB%B8%94%EB%9E%99-%EB%B3%B4%EB%9D%BC%EC%83%89-306942/"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ko/%EA%B1%B0%EB%AF%B8%EC%9D%98-%EC%9B%B9-%EA%B1%B0%EB%AF%B8%EC%A4%84-%EB%8C%80%EC%B9%AD-%EB%B8%94%EB%9E%99-%EB%B3%B4%EB%9D%BC%EC%83%89-306942/"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ko/%EA%B1%B0%EB%AF%B8%EC%9D%98-%EC%9B%B9-%EA%B1%B0%EB%AF%B8%EC%A4%84-%EB%8C%80%EC%B9%AD-%EB%B8%94%EB%9E%99-%EB%B3%B4%EB%9D%BC%EC%83%89-306942/"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ko/%EA%B1%B0%EB%AF%B8%EC%9D%98-%EC%9B%B9-%EA%B1%B0%EB%AF%B8%EC%A4%84-%EB%8C%80%EC%B9%AD-%EB%B8%94%EB%9E%99-%EB%B3%B4%EB%9D%BC%EC%83%89-306942/"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ko/%EA%B1%B0%EB%AF%B8%EC%9D%98-%EC%9B%B9-%EA%B1%B0%EB%AF%B8%EC%A4%84-%EB%8C%80%EC%B9%AD-%EB%B8%94%EB%9E%99-%EB%B3%B4%EB%9D%BC%EC%83%89-306942/"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ko/%EA%B1%B0%EB%AF%B8%EC%9D%98-%EC%9B%B9-%EA%B1%B0%EB%AF%B8%EC%A4%84-%EB%8C%80%EC%B9%AD-%EB%B8%94%EB%9E%99-%EB%B3%B4%EB%9D%BC%EC%83%89-306942/"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ko/%EA%B1%B0%EB%AF%B8%EC%9D%98-%EC%9B%B9-%EA%B1%B0%EB%AF%B8%EC%A4%84-%EB%8C%80%EC%B9%AD-%EB%B8%94%EB%9E%99-%EB%B3%B4%EB%9D%BC%EC%83%89-306942/"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ko/%EA%B1%B0%EB%AF%B8%EC%9D%98-%EC%9B%B9-%EA%B1%B0%EB%AF%B8%EC%A4%84-%EB%8C%80%EC%B9%AD-%EB%B8%94%EB%9E%99-%EB%B3%B4%EB%9D%BC%EC%83%89-306942/"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pider web on a purple background&#10;&#10;Description automatically generated">
            <a:extLst>
              <a:ext uri="{FF2B5EF4-FFF2-40B4-BE49-F238E27FC236}">
                <a16:creationId xmlns:a16="http://schemas.microsoft.com/office/drawing/2014/main" id="{A1412FB2-BCD3-6C32-6696-D8130DE000B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517" r="9089" b="11560"/>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1E20BC-E3AA-27CF-3D3B-FFD0C69705B0}"/>
              </a:ext>
            </a:extLst>
          </p:cNvPr>
          <p:cNvSpPr>
            <a:spLocks noGrp="1"/>
          </p:cNvSpPr>
          <p:nvPr>
            <p:ph type="ctrTitle"/>
          </p:nvPr>
        </p:nvSpPr>
        <p:spPr>
          <a:xfrm>
            <a:off x="477980" y="1122363"/>
            <a:ext cx="8056419" cy="862715"/>
          </a:xfrm>
        </p:spPr>
        <p:txBody>
          <a:bodyPr anchor="b">
            <a:normAutofit/>
          </a:bodyPr>
          <a:lstStyle/>
          <a:p>
            <a:pPr algn="l"/>
            <a:r>
              <a:rPr lang="en-GB" sz="4800" b="1" u="sng" dirty="0">
                <a:solidFill>
                  <a:schemeClr val="bg1"/>
                </a:solidFill>
              </a:rPr>
              <a:t>Welcome to Spiders</a:t>
            </a:r>
          </a:p>
        </p:txBody>
      </p:sp>
      <p:sp>
        <p:nvSpPr>
          <p:cNvPr id="3" name="Subtitle 2">
            <a:extLst>
              <a:ext uri="{FF2B5EF4-FFF2-40B4-BE49-F238E27FC236}">
                <a16:creationId xmlns:a16="http://schemas.microsoft.com/office/drawing/2014/main" id="{D68A256C-B8C5-2313-8D30-08D95231CF95}"/>
              </a:ext>
            </a:extLst>
          </p:cNvPr>
          <p:cNvSpPr>
            <a:spLocks noGrp="1"/>
          </p:cNvSpPr>
          <p:nvPr>
            <p:ph type="subTitle" idx="1"/>
          </p:nvPr>
        </p:nvSpPr>
        <p:spPr>
          <a:xfrm>
            <a:off x="477980" y="3295650"/>
            <a:ext cx="9637570" cy="2785413"/>
          </a:xfrm>
        </p:spPr>
        <p:txBody>
          <a:bodyPr>
            <a:normAutofit/>
          </a:bodyPr>
          <a:lstStyle/>
          <a:p>
            <a:pPr algn="l"/>
            <a:r>
              <a:rPr lang="en-GB" sz="2000" dirty="0">
                <a:solidFill>
                  <a:schemeClr val="bg1"/>
                </a:solidFill>
              </a:rPr>
              <a:t>Mrs Lewsey (Monday &amp; Tuesday)</a:t>
            </a:r>
          </a:p>
          <a:p>
            <a:pPr algn="l"/>
            <a:r>
              <a:rPr lang="en-GB" sz="2000" dirty="0">
                <a:solidFill>
                  <a:schemeClr val="bg1"/>
                </a:solidFill>
              </a:rPr>
              <a:t>Ms McLeod (Wednesday, Thursday, Friday)</a:t>
            </a:r>
          </a:p>
          <a:p>
            <a:pPr algn="l"/>
            <a:r>
              <a:rPr lang="en-GB" sz="2000" dirty="0">
                <a:solidFill>
                  <a:schemeClr val="bg1"/>
                </a:solidFill>
              </a:rPr>
              <a:t>Mr Smith – Support Staff in class.	</a:t>
            </a:r>
          </a:p>
          <a:p>
            <a:pPr algn="l"/>
            <a:r>
              <a:rPr lang="en-GB" sz="2000" dirty="0">
                <a:solidFill>
                  <a:schemeClr val="bg1"/>
                </a:solidFill>
              </a:rPr>
              <a:t>Miss Middlebrook – Afternoon support for some children.</a:t>
            </a:r>
          </a:p>
          <a:p>
            <a:pPr algn="l"/>
            <a:endParaRPr lang="en-GB" sz="2000" dirty="0">
              <a:solidFill>
                <a:schemeClr val="bg1"/>
              </a:solidFill>
            </a:endParaRPr>
          </a:p>
          <a:p>
            <a:pPr algn="l"/>
            <a:r>
              <a:rPr lang="en-GB" sz="2000" dirty="0">
                <a:solidFill>
                  <a:schemeClr val="bg1"/>
                </a:solidFill>
              </a:rPr>
              <a:t>We work hard. We have good manners. We are respectful of others.</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pider web on a purple background&#10;&#10;Description automatically generated">
            <a:extLst>
              <a:ext uri="{FF2B5EF4-FFF2-40B4-BE49-F238E27FC236}">
                <a16:creationId xmlns:a16="http://schemas.microsoft.com/office/drawing/2014/main" id="{2FD43B4C-CAA4-2F90-E1D8-1793443EC34A}"/>
              </a:ext>
            </a:extLst>
          </p:cNvPr>
          <p:cNvPicPr>
            <a:picLocks noChangeAspect="1"/>
          </p:cNvPicPr>
          <p:nvPr/>
        </p:nvPicPr>
        <p:blipFill rotWithShape="1">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517" r="9089" b="11560"/>
          <a:stretch/>
        </p:blipFill>
        <p:spPr>
          <a:xfrm>
            <a:off x="0" y="0"/>
            <a:ext cx="12192000" cy="6857990"/>
          </a:xfrm>
          <a:prstGeom prst="rect">
            <a:avLst/>
          </a:prstGeom>
        </p:spPr>
      </p:pic>
      <p:sp>
        <p:nvSpPr>
          <p:cNvPr id="2" name="Title 1">
            <a:extLst>
              <a:ext uri="{FF2B5EF4-FFF2-40B4-BE49-F238E27FC236}">
                <a16:creationId xmlns:a16="http://schemas.microsoft.com/office/drawing/2014/main" id="{9F8F0E7B-826C-412E-49B4-B647FCACEF38}"/>
              </a:ext>
            </a:extLst>
          </p:cNvPr>
          <p:cNvSpPr>
            <a:spLocks noGrp="1"/>
          </p:cNvSpPr>
          <p:nvPr>
            <p:ph type="title"/>
          </p:nvPr>
        </p:nvSpPr>
        <p:spPr/>
        <p:txBody>
          <a:bodyPr/>
          <a:lstStyle/>
          <a:p>
            <a:r>
              <a:rPr lang="en-GB" b="1" u="sng" dirty="0"/>
              <a:t>Home time</a:t>
            </a:r>
          </a:p>
        </p:txBody>
      </p:sp>
      <p:sp>
        <p:nvSpPr>
          <p:cNvPr id="3" name="Content Placeholder 2">
            <a:extLst>
              <a:ext uri="{FF2B5EF4-FFF2-40B4-BE49-F238E27FC236}">
                <a16:creationId xmlns:a16="http://schemas.microsoft.com/office/drawing/2014/main" id="{86E71CB9-60AE-A461-415C-9F899785EAA6}"/>
              </a:ext>
            </a:extLst>
          </p:cNvPr>
          <p:cNvSpPr>
            <a:spLocks noGrp="1"/>
          </p:cNvSpPr>
          <p:nvPr>
            <p:ph idx="1"/>
          </p:nvPr>
        </p:nvSpPr>
        <p:spPr/>
        <p:txBody>
          <a:bodyPr vert="horz" lIns="91440" tIns="45720" rIns="91440" bIns="45720" rtlCol="0" anchor="t">
            <a:normAutofit fontScale="92500"/>
          </a:bodyPr>
          <a:lstStyle/>
          <a:p>
            <a:pPr algn="just"/>
            <a:r>
              <a:rPr lang="en-GB" dirty="0"/>
              <a:t>You can enter the playground when the gate has been opened. </a:t>
            </a:r>
          </a:p>
          <a:p>
            <a:pPr algn="just"/>
            <a:r>
              <a:rPr lang="en-GB" dirty="0"/>
              <a:t>The children will be dismissed at 3.20pm.</a:t>
            </a:r>
          </a:p>
          <a:p>
            <a:pPr algn="just"/>
            <a:r>
              <a:rPr lang="en-GB" dirty="0"/>
              <a:t>We </a:t>
            </a:r>
            <a:r>
              <a:rPr lang="en-US" dirty="0"/>
              <a:t>will not allow a child to go with another adult unless it has been previously arranged with us, or the office have been informed. If you have forgotten, the school will phone you to confirm.</a:t>
            </a:r>
          </a:p>
          <a:p>
            <a:pPr algn="just"/>
            <a:r>
              <a:rPr lang="en-US" dirty="0"/>
              <a:t>If you give permission for your child to walk home alone, please email the office – we already have a list of those who have been granted permission.</a:t>
            </a:r>
          </a:p>
          <a:p>
            <a:pPr algn="just"/>
            <a:r>
              <a:rPr lang="en-US" dirty="0"/>
              <a:t>If you are collecting your child, please wait until your child has indicated that they have seen you. It is usually a comment of, ‘There’s my mum/dad/grandma/uncle…'</a:t>
            </a:r>
          </a:p>
          <a:p>
            <a:pPr algn="just"/>
            <a:endParaRPr lang="en-GB" dirty="0"/>
          </a:p>
        </p:txBody>
      </p:sp>
    </p:spTree>
    <p:extLst>
      <p:ext uri="{BB962C8B-B14F-4D97-AF65-F5344CB8AC3E}">
        <p14:creationId xmlns:p14="http://schemas.microsoft.com/office/powerpoint/2010/main" val="306014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pider web on a purple background&#10;&#10;Description automatically generated">
            <a:extLst>
              <a:ext uri="{FF2B5EF4-FFF2-40B4-BE49-F238E27FC236}">
                <a16:creationId xmlns:a16="http://schemas.microsoft.com/office/drawing/2014/main" id="{2FD43B4C-CAA4-2F90-E1D8-1793443EC34A}"/>
              </a:ext>
            </a:extLst>
          </p:cNvPr>
          <p:cNvPicPr>
            <a:picLocks noChangeAspect="1"/>
          </p:cNvPicPr>
          <p:nvPr/>
        </p:nvPicPr>
        <p:blipFill rotWithShape="1">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517" r="9089" b="11560"/>
          <a:stretch/>
        </p:blipFill>
        <p:spPr>
          <a:xfrm>
            <a:off x="0" y="0"/>
            <a:ext cx="12192000" cy="6857990"/>
          </a:xfrm>
          <a:prstGeom prst="rect">
            <a:avLst/>
          </a:prstGeom>
        </p:spPr>
      </p:pic>
      <p:sp>
        <p:nvSpPr>
          <p:cNvPr id="2" name="Title 1">
            <a:extLst>
              <a:ext uri="{FF2B5EF4-FFF2-40B4-BE49-F238E27FC236}">
                <a16:creationId xmlns:a16="http://schemas.microsoft.com/office/drawing/2014/main" id="{9F8F0E7B-826C-412E-49B4-B647FCACEF38}"/>
              </a:ext>
            </a:extLst>
          </p:cNvPr>
          <p:cNvSpPr>
            <a:spLocks noGrp="1"/>
          </p:cNvSpPr>
          <p:nvPr>
            <p:ph type="title"/>
          </p:nvPr>
        </p:nvSpPr>
        <p:spPr/>
        <p:txBody>
          <a:bodyPr/>
          <a:lstStyle/>
          <a:p>
            <a:r>
              <a:rPr lang="en-GB" b="1" u="sng" dirty="0"/>
              <a:t>Standard Assessment Tests (SATs)</a:t>
            </a:r>
          </a:p>
        </p:txBody>
      </p:sp>
      <p:sp>
        <p:nvSpPr>
          <p:cNvPr id="3" name="Content Placeholder 2">
            <a:extLst>
              <a:ext uri="{FF2B5EF4-FFF2-40B4-BE49-F238E27FC236}">
                <a16:creationId xmlns:a16="http://schemas.microsoft.com/office/drawing/2014/main" id="{86E71CB9-60AE-A461-415C-9F899785EAA6}"/>
              </a:ext>
            </a:extLst>
          </p:cNvPr>
          <p:cNvSpPr>
            <a:spLocks noGrp="1"/>
          </p:cNvSpPr>
          <p:nvPr>
            <p:ph idx="1"/>
          </p:nvPr>
        </p:nvSpPr>
        <p:spPr/>
        <p:txBody>
          <a:bodyPr>
            <a:normAutofit/>
          </a:bodyPr>
          <a:lstStyle/>
          <a:p>
            <a:pPr algn="just"/>
            <a:r>
              <a:rPr lang="en-GB" dirty="0"/>
              <a:t>Taken in Year 6 on Monday 13</a:t>
            </a:r>
            <a:r>
              <a:rPr lang="en-GB" baseline="30000" dirty="0"/>
              <a:t>th</a:t>
            </a:r>
            <a:r>
              <a:rPr lang="en-GB" dirty="0"/>
              <a:t> May – Thursday 16</a:t>
            </a:r>
            <a:r>
              <a:rPr lang="en-GB" baseline="30000" dirty="0"/>
              <a:t>th</a:t>
            </a:r>
            <a:r>
              <a:rPr lang="en-GB" dirty="0"/>
              <a:t> May.</a:t>
            </a:r>
          </a:p>
          <a:p>
            <a:pPr algn="just"/>
            <a:r>
              <a:rPr lang="en-GB" dirty="0"/>
              <a:t>Appropriate adjustments are made to support children with additional needs – not necessarily children on the Special Educational Needs and Disabilities (SEND) register.</a:t>
            </a:r>
          </a:p>
          <a:p>
            <a:pPr algn="just"/>
            <a:r>
              <a:rPr lang="en-GB" dirty="0"/>
              <a:t>The tests are: Reading, Spelling/Punctuation and Grammar (</a:t>
            </a:r>
            <a:r>
              <a:rPr lang="en-GB" dirty="0" err="1"/>
              <a:t>SPaG</a:t>
            </a:r>
            <a:r>
              <a:rPr lang="en-GB" dirty="0"/>
              <a:t>), Maths Paper 1, Maths Paper 2 and Maths Paper 3.</a:t>
            </a:r>
          </a:p>
          <a:p>
            <a:pPr algn="just"/>
            <a:endParaRPr lang="en-GB" dirty="0"/>
          </a:p>
        </p:txBody>
      </p:sp>
    </p:spTree>
    <p:extLst>
      <p:ext uri="{BB962C8B-B14F-4D97-AF65-F5344CB8AC3E}">
        <p14:creationId xmlns:p14="http://schemas.microsoft.com/office/powerpoint/2010/main" val="292970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pider web on a purple background&#10;&#10;Description automatically generated">
            <a:extLst>
              <a:ext uri="{FF2B5EF4-FFF2-40B4-BE49-F238E27FC236}">
                <a16:creationId xmlns:a16="http://schemas.microsoft.com/office/drawing/2014/main" id="{2FD43B4C-CAA4-2F90-E1D8-1793443EC34A}"/>
              </a:ext>
            </a:extLst>
          </p:cNvPr>
          <p:cNvPicPr>
            <a:picLocks noChangeAspect="1"/>
          </p:cNvPicPr>
          <p:nvPr/>
        </p:nvPicPr>
        <p:blipFill rotWithShape="1">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517" r="9089" b="11560"/>
          <a:stretch/>
        </p:blipFill>
        <p:spPr>
          <a:xfrm>
            <a:off x="0" y="0"/>
            <a:ext cx="12192000" cy="6857990"/>
          </a:xfrm>
          <a:prstGeom prst="rect">
            <a:avLst/>
          </a:prstGeom>
        </p:spPr>
      </p:pic>
      <p:sp>
        <p:nvSpPr>
          <p:cNvPr id="2" name="Title 1">
            <a:extLst>
              <a:ext uri="{FF2B5EF4-FFF2-40B4-BE49-F238E27FC236}">
                <a16:creationId xmlns:a16="http://schemas.microsoft.com/office/drawing/2014/main" id="{9F8F0E7B-826C-412E-49B4-B647FCACEF38}"/>
              </a:ext>
            </a:extLst>
          </p:cNvPr>
          <p:cNvSpPr>
            <a:spLocks noGrp="1"/>
          </p:cNvSpPr>
          <p:nvPr>
            <p:ph type="title"/>
          </p:nvPr>
        </p:nvSpPr>
        <p:spPr/>
        <p:txBody>
          <a:bodyPr/>
          <a:lstStyle/>
          <a:p>
            <a:r>
              <a:rPr lang="en-GB" b="1" u="sng" dirty="0"/>
              <a:t>Secondary school and Transitions</a:t>
            </a:r>
          </a:p>
        </p:txBody>
      </p:sp>
      <p:sp>
        <p:nvSpPr>
          <p:cNvPr id="3" name="Content Placeholder 2">
            <a:extLst>
              <a:ext uri="{FF2B5EF4-FFF2-40B4-BE49-F238E27FC236}">
                <a16:creationId xmlns:a16="http://schemas.microsoft.com/office/drawing/2014/main" id="{86E71CB9-60AE-A461-415C-9F899785EAA6}"/>
              </a:ext>
            </a:extLst>
          </p:cNvPr>
          <p:cNvSpPr>
            <a:spLocks noGrp="1"/>
          </p:cNvSpPr>
          <p:nvPr>
            <p:ph idx="1"/>
          </p:nvPr>
        </p:nvSpPr>
        <p:spPr/>
        <p:txBody>
          <a:bodyPr vert="horz" lIns="91440" tIns="45720" rIns="91440" bIns="45720" rtlCol="0" anchor="t">
            <a:normAutofit/>
          </a:bodyPr>
          <a:lstStyle/>
          <a:p>
            <a:pPr algn="just"/>
            <a:r>
              <a:rPr lang="en-GB" dirty="0"/>
              <a:t>We encourage you to visit schools during school time and during organised visits.</a:t>
            </a:r>
          </a:p>
          <a:p>
            <a:pPr algn="just"/>
            <a:r>
              <a:rPr lang="en-GB" dirty="0"/>
              <a:t>Please take your child with you.</a:t>
            </a:r>
          </a:p>
          <a:p>
            <a:pPr algn="just"/>
            <a:r>
              <a:rPr lang="en-GB" dirty="0"/>
              <a:t>Transitions have vastly improved and the secondary schools seek more in-depth data and knowledge.</a:t>
            </a:r>
            <a:endParaRPr lang="en-GB" dirty="0">
              <a:cs typeface="Calibri"/>
            </a:endParaRPr>
          </a:p>
          <a:p>
            <a:pPr algn="just"/>
            <a:r>
              <a:rPr lang="en-GB" dirty="0"/>
              <a:t>All secondary schools visit your children here and they speak to myself, as the SENDCo, and Y6 teacher (Churston, KEVICC, Paignton College and Brixham College).</a:t>
            </a:r>
          </a:p>
          <a:p>
            <a:pPr algn="just"/>
            <a:endParaRPr lang="en-GB" dirty="0"/>
          </a:p>
        </p:txBody>
      </p:sp>
    </p:spTree>
    <p:extLst>
      <p:ext uri="{BB962C8B-B14F-4D97-AF65-F5344CB8AC3E}">
        <p14:creationId xmlns:p14="http://schemas.microsoft.com/office/powerpoint/2010/main" val="410111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pider web on a purple background&#10;&#10;Description automatically generated">
            <a:extLst>
              <a:ext uri="{FF2B5EF4-FFF2-40B4-BE49-F238E27FC236}">
                <a16:creationId xmlns:a16="http://schemas.microsoft.com/office/drawing/2014/main" id="{2FD43B4C-CAA4-2F90-E1D8-1793443EC34A}"/>
              </a:ext>
            </a:extLst>
          </p:cNvPr>
          <p:cNvPicPr>
            <a:picLocks noChangeAspect="1"/>
          </p:cNvPicPr>
          <p:nvPr/>
        </p:nvPicPr>
        <p:blipFill rotWithShape="1">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517" r="9089" b="11560"/>
          <a:stretch/>
        </p:blipFill>
        <p:spPr>
          <a:xfrm>
            <a:off x="0" y="0"/>
            <a:ext cx="12192000" cy="6857990"/>
          </a:xfrm>
          <a:prstGeom prst="rect">
            <a:avLst/>
          </a:prstGeom>
        </p:spPr>
      </p:pic>
      <p:sp>
        <p:nvSpPr>
          <p:cNvPr id="2" name="Title 1">
            <a:extLst>
              <a:ext uri="{FF2B5EF4-FFF2-40B4-BE49-F238E27FC236}">
                <a16:creationId xmlns:a16="http://schemas.microsoft.com/office/drawing/2014/main" id="{9F8F0E7B-826C-412E-49B4-B647FCACEF38}"/>
              </a:ext>
            </a:extLst>
          </p:cNvPr>
          <p:cNvSpPr>
            <a:spLocks noGrp="1"/>
          </p:cNvSpPr>
          <p:nvPr>
            <p:ph type="title"/>
          </p:nvPr>
        </p:nvSpPr>
        <p:spPr/>
        <p:txBody>
          <a:bodyPr/>
          <a:lstStyle/>
          <a:p>
            <a:r>
              <a:rPr lang="en-GB" b="1" u="sng" dirty="0"/>
              <a:t>Keep in touch…</a:t>
            </a:r>
          </a:p>
        </p:txBody>
      </p:sp>
      <p:sp>
        <p:nvSpPr>
          <p:cNvPr id="3" name="Content Placeholder 2">
            <a:extLst>
              <a:ext uri="{FF2B5EF4-FFF2-40B4-BE49-F238E27FC236}">
                <a16:creationId xmlns:a16="http://schemas.microsoft.com/office/drawing/2014/main" id="{86E71CB9-60AE-A461-415C-9F899785EAA6}"/>
              </a:ext>
            </a:extLst>
          </p:cNvPr>
          <p:cNvSpPr>
            <a:spLocks noGrp="1"/>
          </p:cNvSpPr>
          <p:nvPr>
            <p:ph idx="1"/>
          </p:nvPr>
        </p:nvSpPr>
        <p:spPr/>
        <p:txBody>
          <a:bodyPr>
            <a:normAutofit/>
          </a:bodyPr>
          <a:lstStyle/>
          <a:p>
            <a:pPr algn="just"/>
            <a:r>
              <a:rPr lang="en-US" dirty="0"/>
              <a:t>We are available most days after school and you can make an appointment to discuss </a:t>
            </a:r>
            <a:r>
              <a:rPr lang="en-US" u="sng" dirty="0"/>
              <a:t>any</a:t>
            </a:r>
            <a:r>
              <a:rPr lang="en-US" dirty="0"/>
              <a:t> matters or concerns. If you prefer to email, please do.</a:t>
            </a:r>
          </a:p>
          <a:p>
            <a:pPr algn="just"/>
            <a:r>
              <a:rPr lang="en-US" dirty="0"/>
              <a:t>Similarly, I will contact you if we have any concerns or queries regarding your child. </a:t>
            </a:r>
          </a:p>
          <a:p>
            <a:pPr algn="just"/>
            <a:r>
              <a:rPr lang="en-GB" dirty="0"/>
              <a:t>Finally, if you’d like to help out at school, you are most welcome!</a:t>
            </a:r>
          </a:p>
          <a:p>
            <a:pPr algn="just"/>
            <a:r>
              <a:rPr lang="en-GB" dirty="0"/>
              <a:t>You must be cleared by DBS and wear a visitor badge in school - please contact the office for details.</a:t>
            </a:r>
          </a:p>
          <a:p>
            <a:pPr algn="just"/>
            <a:endParaRPr lang="en-GB" dirty="0"/>
          </a:p>
        </p:txBody>
      </p:sp>
    </p:spTree>
    <p:extLst>
      <p:ext uri="{BB962C8B-B14F-4D97-AF65-F5344CB8AC3E}">
        <p14:creationId xmlns:p14="http://schemas.microsoft.com/office/powerpoint/2010/main" val="100768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pider web on a purple background&#10;&#10;Description automatically generated">
            <a:extLst>
              <a:ext uri="{FF2B5EF4-FFF2-40B4-BE49-F238E27FC236}">
                <a16:creationId xmlns:a16="http://schemas.microsoft.com/office/drawing/2014/main" id="{D16C40AC-6E75-946B-1605-48514F4F91C1}"/>
              </a:ext>
            </a:extLst>
          </p:cNvPr>
          <p:cNvPicPr>
            <a:picLocks noChangeAspect="1"/>
          </p:cNvPicPr>
          <p:nvPr/>
        </p:nvPicPr>
        <p:blipFill rotWithShape="1">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517" r="9089" b="11560"/>
          <a:stretch/>
        </p:blipFill>
        <p:spPr>
          <a:xfrm>
            <a:off x="0" y="10"/>
            <a:ext cx="12192000" cy="6857990"/>
          </a:xfrm>
          <a:prstGeom prst="rect">
            <a:avLst/>
          </a:prstGeom>
        </p:spPr>
      </p:pic>
      <p:sp>
        <p:nvSpPr>
          <p:cNvPr id="2" name="Title 1">
            <a:extLst>
              <a:ext uri="{FF2B5EF4-FFF2-40B4-BE49-F238E27FC236}">
                <a16:creationId xmlns:a16="http://schemas.microsoft.com/office/drawing/2014/main" id="{99FB4076-C114-CC2D-C973-A192989AD9CD}"/>
              </a:ext>
            </a:extLst>
          </p:cNvPr>
          <p:cNvSpPr>
            <a:spLocks noGrp="1"/>
          </p:cNvSpPr>
          <p:nvPr>
            <p:ph type="title"/>
          </p:nvPr>
        </p:nvSpPr>
        <p:spPr>
          <a:xfrm>
            <a:off x="159111" y="279501"/>
            <a:ext cx="10515600" cy="814050"/>
          </a:xfrm>
        </p:spPr>
        <p:txBody>
          <a:bodyPr/>
          <a:lstStyle/>
          <a:p>
            <a:r>
              <a:rPr lang="en-GB" b="1" u="sng" dirty="0"/>
              <a:t>Mornings in class…</a:t>
            </a:r>
          </a:p>
        </p:txBody>
      </p:sp>
      <p:sp>
        <p:nvSpPr>
          <p:cNvPr id="3" name="Content Placeholder 2">
            <a:extLst>
              <a:ext uri="{FF2B5EF4-FFF2-40B4-BE49-F238E27FC236}">
                <a16:creationId xmlns:a16="http://schemas.microsoft.com/office/drawing/2014/main" id="{A4BBCA78-4EA6-E2F5-36C9-221F7F0A08DF}"/>
              </a:ext>
            </a:extLst>
          </p:cNvPr>
          <p:cNvSpPr>
            <a:spLocks noGrp="1"/>
          </p:cNvSpPr>
          <p:nvPr>
            <p:ph idx="1"/>
          </p:nvPr>
        </p:nvSpPr>
        <p:spPr>
          <a:xfrm>
            <a:off x="838200" y="1093551"/>
            <a:ext cx="10515600" cy="5140994"/>
          </a:xfrm>
        </p:spPr>
        <p:txBody>
          <a:bodyPr>
            <a:normAutofit/>
          </a:bodyPr>
          <a:lstStyle/>
          <a:p>
            <a:pPr algn="just"/>
            <a:r>
              <a:rPr lang="en-GB" sz="2800" dirty="0"/>
              <a:t>The front gate opens at 8:45am to give you access to the playground and keep you safe from queuing on the road.</a:t>
            </a:r>
          </a:p>
          <a:p>
            <a:pPr algn="just"/>
            <a:r>
              <a:rPr lang="en-GB" sz="2800" dirty="0"/>
              <a:t>Doors then open at 8.50am and close at 9.00am. Please make sure the children are prompt.</a:t>
            </a:r>
          </a:p>
          <a:p>
            <a:pPr algn="just"/>
            <a:r>
              <a:rPr lang="en-GB" sz="2800" dirty="0"/>
              <a:t>Me or the TA will be on the door to pass on messages to. </a:t>
            </a:r>
          </a:p>
          <a:p>
            <a:pPr algn="just"/>
            <a:r>
              <a:rPr lang="en-GB" sz="2800" dirty="0"/>
              <a:t>Children should enter the school independently.</a:t>
            </a:r>
          </a:p>
          <a:p>
            <a:pPr algn="just"/>
            <a:r>
              <a:rPr lang="en-GB" sz="2800" dirty="0"/>
              <a:t>Morning Checklist - Children hang their belongings on their peg, put their water bottles in the basket and order their lunch with the register.</a:t>
            </a:r>
          </a:p>
          <a:p>
            <a:pPr algn="just"/>
            <a:r>
              <a:rPr lang="en-GB" sz="2800" dirty="0"/>
              <a:t>Start on a morning activity – spellings, editing work, game, mindfulness activity.</a:t>
            </a:r>
            <a:endParaRPr lang="en-GB" dirty="0"/>
          </a:p>
        </p:txBody>
      </p:sp>
    </p:spTree>
    <p:extLst>
      <p:ext uri="{BB962C8B-B14F-4D97-AF65-F5344CB8AC3E}">
        <p14:creationId xmlns:p14="http://schemas.microsoft.com/office/powerpoint/2010/main" val="1387021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pider web on a purple background&#10;&#10;Description automatically generated">
            <a:extLst>
              <a:ext uri="{FF2B5EF4-FFF2-40B4-BE49-F238E27FC236}">
                <a16:creationId xmlns:a16="http://schemas.microsoft.com/office/drawing/2014/main" id="{2FD43B4C-CAA4-2F90-E1D8-1793443EC34A}"/>
              </a:ext>
            </a:extLst>
          </p:cNvPr>
          <p:cNvPicPr>
            <a:picLocks noChangeAspect="1"/>
          </p:cNvPicPr>
          <p:nvPr/>
        </p:nvPicPr>
        <p:blipFill rotWithShape="1">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517" r="9089" b="11560"/>
          <a:stretch/>
        </p:blipFill>
        <p:spPr>
          <a:xfrm>
            <a:off x="0" y="0"/>
            <a:ext cx="12192000" cy="6857990"/>
          </a:xfrm>
          <a:prstGeom prst="rect">
            <a:avLst/>
          </a:prstGeom>
        </p:spPr>
      </p:pic>
      <p:sp>
        <p:nvSpPr>
          <p:cNvPr id="2" name="Title 1">
            <a:extLst>
              <a:ext uri="{FF2B5EF4-FFF2-40B4-BE49-F238E27FC236}">
                <a16:creationId xmlns:a16="http://schemas.microsoft.com/office/drawing/2014/main" id="{9F8F0E7B-826C-412E-49B4-B647FCACEF38}"/>
              </a:ext>
            </a:extLst>
          </p:cNvPr>
          <p:cNvSpPr>
            <a:spLocks noGrp="1"/>
          </p:cNvSpPr>
          <p:nvPr>
            <p:ph type="title"/>
          </p:nvPr>
        </p:nvSpPr>
        <p:spPr/>
        <p:txBody>
          <a:bodyPr/>
          <a:lstStyle/>
          <a:p>
            <a:r>
              <a:rPr lang="en-GB" b="1" u="sng" dirty="0"/>
              <a:t>Lunches</a:t>
            </a:r>
          </a:p>
        </p:txBody>
      </p:sp>
      <p:sp>
        <p:nvSpPr>
          <p:cNvPr id="3" name="Content Placeholder 2">
            <a:extLst>
              <a:ext uri="{FF2B5EF4-FFF2-40B4-BE49-F238E27FC236}">
                <a16:creationId xmlns:a16="http://schemas.microsoft.com/office/drawing/2014/main" id="{86E71CB9-60AE-A461-415C-9F899785EAA6}"/>
              </a:ext>
            </a:extLst>
          </p:cNvPr>
          <p:cNvSpPr>
            <a:spLocks noGrp="1"/>
          </p:cNvSpPr>
          <p:nvPr>
            <p:ph idx="1"/>
          </p:nvPr>
        </p:nvSpPr>
        <p:spPr/>
        <p:txBody>
          <a:bodyPr vert="horz" lIns="91440" tIns="45720" rIns="91440" bIns="45720" rtlCol="0" anchor="t">
            <a:normAutofit/>
          </a:bodyPr>
          <a:lstStyle/>
          <a:p>
            <a:pPr algn="just"/>
            <a:r>
              <a:rPr lang="en-GB" sz="2800" dirty="0"/>
              <a:t>Your child can order their lunch in the mornings; however, we would prefer you to order </a:t>
            </a:r>
            <a:r>
              <a:rPr lang="en-GB" dirty="0"/>
              <a:t>and pre-pay online</a:t>
            </a:r>
            <a:r>
              <a:rPr lang="en-GB" sz="2800" dirty="0"/>
              <a:t> at home. We do always check and for some children, we double-check.</a:t>
            </a:r>
            <a:endParaRPr lang="en-GB" sz="2800" dirty="0">
              <a:cs typeface="Calibri"/>
            </a:endParaRPr>
          </a:p>
          <a:p>
            <a:pPr algn="just"/>
            <a:r>
              <a:rPr lang="en-GB" sz="2800" dirty="0"/>
              <a:t>KS2 children need to bring their own snack for break.</a:t>
            </a:r>
          </a:p>
          <a:p>
            <a:pPr algn="just"/>
            <a:r>
              <a:rPr lang="en-GB" sz="2800" dirty="0"/>
              <a:t>All the information you need is on the website under ‘Parent Information’.</a:t>
            </a:r>
          </a:p>
          <a:p>
            <a:pPr algn="just"/>
            <a:r>
              <a:rPr lang="en-GB" sz="2800" dirty="0"/>
              <a:t>We encourage children to bring a named bottle containing water to drink every day. These will be refilled at school if needed. (We do have spare cups, if required.)</a:t>
            </a:r>
          </a:p>
          <a:p>
            <a:endParaRPr lang="en-GB" dirty="0"/>
          </a:p>
        </p:txBody>
      </p:sp>
    </p:spTree>
    <p:extLst>
      <p:ext uri="{BB962C8B-B14F-4D97-AF65-F5344CB8AC3E}">
        <p14:creationId xmlns:p14="http://schemas.microsoft.com/office/powerpoint/2010/main" val="2360285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pider web on a purple background&#10;&#10;Description automatically generated">
            <a:extLst>
              <a:ext uri="{FF2B5EF4-FFF2-40B4-BE49-F238E27FC236}">
                <a16:creationId xmlns:a16="http://schemas.microsoft.com/office/drawing/2014/main" id="{2FD43B4C-CAA4-2F90-E1D8-1793443EC34A}"/>
              </a:ext>
            </a:extLst>
          </p:cNvPr>
          <p:cNvPicPr>
            <a:picLocks noChangeAspect="1"/>
          </p:cNvPicPr>
          <p:nvPr/>
        </p:nvPicPr>
        <p:blipFill rotWithShape="1">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517" r="9089" b="11560"/>
          <a:stretch/>
        </p:blipFill>
        <p:spPr>
          <a:xfrm>
            <a:off x="0" y="0"/>
            <a:ext cx="12192000" cy="6857990"/>
          </a:xfrm>
          <a:prstGeom prst="rect">
            <a:avLst/>
          </a:prstGeom>
        </p:spPr>
      </p:pic>
      <p:sp>
        <p:nvSpPr>
          <p:cNvPr id="2" name="Title 1">
            <a:extLst>
              <a:ext uri="{FF2B5EF4-FFF2-40B4-BE49-F238E27FC236}">
                <a16:creationId xmlns:a16="http://schemas.microsoft.com/office/drawing/2014/main" id="{9F8F0E7B-826C-412E-49B4-B647FCACEF38}"/>
              </a:ext>
            </a:extLst>
          </p:cNvPr>
          <p:cNvSpPr>
            <a:spLocks noGrp="1"/>
          </p:cNvSpPr>
          <p:nvPr>
            <p:ph type="title"/>
          </p:nvPr>
        </p:nvSpPr>
        <p:spPr/>
        <p:txBody>
          <a:bodyPr/>
          <a:lstStyle/>
          <a:p>
            <a:r>
              <a:rPr lang="en-GB" b="1" u="sng" dirty="0"/>
              <a:t>Behaviour</a:t>
            </a:r>
          </a:p>
        </p:txBody>
      </p:sp>
      <p:sp>
        <p:nvSpPr>
          <p:cNvPr id="3" name="Content Placeholder 2">
            <a:extLst>
              <a:ext uri="{FF2B5EF4-FFF2-40B4-BE49-F238E27FC236}">
                <a16:creationId xmlns:a16="http://schemas.microsoft.com/office/drawing/2014/main" id="{86E71CB9-60AE-A461-415C-9F899785EAA6}"/>
              </a:ext>
            </a:extLst>
          </p:cNvPr>
          <p:cNvSpPr>
            <a:spLocks noGrp="1"/>
          </p:cNvSpPr>
          <p:nvPr>
            <p:ph idx="1"/>
          </p:nvPr>
        </p:nvSpPr>
        <p:spPr/>
        <p:txBody>
          <a:bodyPr/>
          <a:lstStyle/>
          <a:p>
            <a:pPr algn="just"/>
            <a:r>
              <a:rPr lang="en-GB" sz="2800" dirty="0">
                <a:cs typeface="Calibri" panose="020F0502020204030204" pitchFamily="34" charset="0"/>
              </a:rPr>
              <a:t>At the start of the year the class write their own charter, detailing the behaviour everyone has the responsibility to uphold.</a:t>
            </a:r>
          </a:p>
          <a:p>
            <a:pPr algn="just"/>
            <a:r>
              <a:rPr lang="en-GB" sz="2800" dirty="0">
                <a:cs typeface="Calibri" panose="020F0502020204030204" pitchFamily="34" charset="0"/>
              </a:rPr>
              <a:t>We are taking on a relational approach of building relationships and ensuring safety are key.</a:t>
            </a:r>
          </a:p>
          <a:p>
            <a:pPr algn="just"/>
            <a:r>
              <a:rPr lang="en-GB" sz="2800" dirty="0">
                <a:cs typeface="Calibri" panose="020F0502020204030204" pitchFamily="34" charset="0"/>
              </a:rPr>
              <a:t>Firm boundaries are created to keep children happy and safe. </a:t>
            </a:r>
          </a:p>
          <a:p>
            <a:pPr algn="just"/>
            <a:r>
              <a:rPr lang="en-GB" sz="2800" dirty="0">
                <a:cs typeface="Calibri" panose="020F0502020204030204" pitchFamily="34" charset="0"/>
              </a:rPr>
              <a:t>Any incidents are taken very seriously and often dealt with in a restorative and reparative way so that children can learn from their mistakes and repair any harm.</a:t>
            </a:r>
          </a:p>
          <a:p>
            <a:pPr algn="just"/>
            <a:r>
              <a:rPr lang="en-GB" dirty="0">
                <a:cs typeface="Calibri" panose="020F0502020204030204" pitchFamily="34" charset="0"/>
              </a:rPr>
              <a:t>We follow the Positive Behaviour Policy which is on our website.</a:t>
            </a:r>
            <a:endParaRPr lang="en-GB" dirty="0"/>
          </a:p>
        </p:txBody>
      </p:sp>
    </p:spTree>
    <p:extLst>
      <p:ext uri="{BB962C8B-B14F-4D97-AF65-F5344CB8AC3E}">
        <p14:creationId xmlns:p14="http://schemas.microsoft.com/office/powerpoint/2010/main" val="191705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pider web on a purple background&#10;&#10;Description automatically generated">
            <a:extLst>
              <a:ext uri="{FF2B5EF4-FFF2-40B4-BE49-F238E27FC236}">
                <a16:creationId xmlns:a16="http://schemas.microsoft.com/office/drawing/2014/main" id="{2FD43B4C-CAA4-2F90-E1D8-1793443EC34A}"/>
              </a:ext>
            </a:extLst>
          </p:cNvPr>
          <p:cNvPicPr>
            <a:picLocks noChangeAspect="1"/>
          </p:cNvPicPr>
          <p:nvPr/>
        </p:nvPicPr>
        <p:blipFill rotWithShape="1">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517" r="9089" b="11560"/>
          <a:stretch/>
        </p:blipFill>
        <p:spPr>
          <a:xfrm>
            <a:off x="0" y="0"/>
            <a:ext cx="12192000" cy="6857990"/>
          </a:xfrm>
          <a:prstGeom prst="rect">
            <a:avLst/>
          </a:prstGeom>
        </p:spPr>
      </p:pic>
      <p:sp>
        <p:nvSpPr>
          <p:cNvPr id="2" name="Title 1">
            <a:extLst>
              <a:ext uri="{FF2B5EF4-FFF2-40B4-BE49-F238E27FC236}">
                <a16:creationId xmlns:a16="http://schemas.microsoft.com/office/drawing/2014/main" id="{9F8F0E7B-826C-412E-49B4-B647FCACEF38}"/>
              </a:ext>
            </a:extLst>
          </p:cNvPr>
          <p:cNvSpPr>
            <a:spLocks noGrp="1"/>
          </p:cNvSpPr>
          <p:nvPr>
            <p:ph type="title"/>
          </p:nvPr>
        </p:nvSpPr>
        <p:spPr/>
        <p:txBody>
          <a:bodyPr/>
          <a:lstStyle/>
          <a:p>
            <a:r>
              <a:rPr lang="en-GB" b="1" u="sng" dirty="0"/>
              <a:t>Curriculum coverage in Spiders</a:t>
            </a:r>
          </a:p>
        </p:txBody>
      </p:sp>
      <p:sp>
        <p:nvSpPr>
          <p:cNvPr id="3" name="Content Placeholder 2">
            <a:extLst>
              <a:ext uri="{FF2B5EF4-FFF2-40B4-BE49-F238E27FC236}">
                <a16:creationId xmlns:a16="http://schemas.microsoft.com/office/drawing/2014/main" id="{86E71CB9-60AE-A461-415C-9F899785EAA6}"/>
              </a:ext>
            </a:extLst>
          </p:cNvPr>
          <p:cNvSpPr>
            <a:spLocks noGrp="1"/>
          </p:cNvSpPr>
          <p:nvPr>
            <p:ph idx="1"/>
          </p:nvPr>
        </p:nvSpPr>
        <p:spPr/>
        <p:txBody>
          <a:bodyPr/>
          <a:lstStyle/>
          <a:p>
            <a:pPr algn="just"/>
            <a:r>
              <a:rPr lang="en-US" sz="2800" dirty="0">
                <a:latin typeface="Calibri" panose="020F0502020204030204" pitchFamily="34" charset="0"/>
                <a:cs typeface="Calibri" panose="020F0502020204030204" pitchFamily="34" charset="0"/>
              </a:rPr>
              <a:t>There are different units each half term that build on children’s knowledge and skills. These have been mapped out over the year to ensure full coverage of the curriculum.</a:t>
            </a:r>
          </a:p>
          <a:p>
            <a:pPr algn="just"/>
            <a:r>
              <a:rPr lang="en-US" sz="2800" dirty="0">
                <a:latin typeface="Calibri" panose="020F0502020204030204" pitchFamily="34" charset="0"/>
                <a:cs typeface="Calibri" panose="020F0502020204030204" pitchFamily="34" charset="0"/>
              </a:rPr>
              <a:t>Half termly topic maps are posted on our class page for you to see what is being covered. </a:t>
            </a:r>
          </a:p>
          <a:p>
            <a:pPr algn="just"/>
            <a:r>
              <a:rPr lang="en-US" sz="2800" dirty="0">
                <a:latin typeface="Calibri" panose="020F0502020204030204" pitchFamily="34" charset="0"/>
                <a:cs typeface="Calibri" panose="020F0502020204030204" pitchFamily="34" charset="0"/>
              </a:rPr>
              <a:t>You can support the children’s learning by giving them experiences that support the learning in class. </a:t>
            </a:r>
          </a:p>
          <a:p>
            <a:pPr algn="just"/>
            <a:r>
              <a:rPr lang="en-US" sz="2800" dirty="0">
                <a:latin typeface="Calibri" panose="020F0502020204030204" pitchFamily="34" charset="0"/>
                <a:cs typeface="Calibri" panose="020F0502020204030204" pitchFamily="34" charset="0"/>
              </a:rPr>
              <a:t>There are a couple of suggested home learning tasks. </a:t>
            </a:r>
            <a:endParaRPr lang="en-US" sz="3200" dirty="0">
              <a:latin typeface="Calibri" panose="020F0502020204030204" pitchFamily="34" charset="0"/>
              <a:cs typeface="Calibri" panose="020F0502020204030204" pitchFamily="34" charset="0"/>
            </a:endParaRPr>
          </a:p>
          <a:p>
            <a:pPr algn="just"/>
            <a:endParaRPr lang="en-GB" dirty="0"/>
          </a:p>
        </p:txBody>
      </p:sp>
      <p:pic>
        <p:nvPicPr>
          <p:cNvPr id="6" name="Picture 5">
            <a:extLst>
              <a:ext uri="{FF2B5EF4-FFF2-40B4-BE49-F238E27FC236}">
                <a16:creationId xmlns:a16="http://schemas.microsoft.com/office/drawing/2014/main" id="{BD116294-0566-CCFA-D606-644C6D00489D}"/>
              </a:ext>
            </a:extLst>
          </p:cNvPr>
          <p:cNvPicPr>
            <a:picLocks noChangeAspect="1"/>
          </p:cNvPicPr>
          <p:nvPr/>
        </p:nvPicPr>
        <p:blipFill rotWithShape="1">
          <a:blip r:embed="rId4"/>
          <a:srcRect l="25156" t="22917" r="24609" b="14861"/>
          <a:stretch/>
        </p:blipFill>
        <p:spPr>
          <a:xfrm>
            <a:off x="933450" y="85072"/>
            <a:ext cx="9677400" cy="6742576"/>
          </a:xfrm>
          <a:prstGeom prst="rect">
            <a:avLst/>
          </a:prstGeom>
        </p:spPr>
      </p:pic>
    </p:spTree>
    <p:extLst>
      <p:ext uri="{BB962C8B-B14F-4D97-AF65-F5344CB8AC3E}">
        <p14:creationId xmlns:p14="http://schemas.microsoft.com/office/powerpoint/2010/main" val="218380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pider web on a purple background&#10;&#10;Description automatically generated">
            <a:extLst>
              <a:ext uri="{FF2B5EF4-FFF2-40B4-BE49-F238E27FC236}">
                <a16:creationId xmlns:a16="http://schemas.microsoft.com/office/drawing/2014/main" id="{2FD43B4C-CAA4-2F90-E1D8-1793443EC34A}"/>
              </a:ext>
            </a:extLst>
          </p:cNvPr>
          <p:cNvPicPr>
            <a:picLocks noChangeAspect="1"/>
          </p:cNvPicPr>
          <p:nvPr/>
        </p:nvPicPr>
        <p:blipFill rotWithShape="1">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517" r="9089" b="11560"/>
          <a:stretch/>
        </p:blipFill>
        <p:spPr>
          <a:xfrm>
            <a:off x="0" y="0"/>
            <a:ext cx="12192000" cy="6857990"/>
          </a:xfrm>
          <a:prstGeom prst="rect">
            <a:avLst/>
          </a:prstGeom>
        </p:spPr>
      </p:pic>
      <p:sp>
        <p:nvSpPr>
          <p:cNvPr id="2" name="Title 1">
            <a:extLst>
              <a:ext uri="{FF2B5EF4-FFF2-40B4-BE49-F238E27FC236}">
                <a16:creationId xmlns:a16="http://schemas.microsoft.com/office/drawing/2014/main" id="{9F8F0E7B-826C-412E-49B4-B647FCACEF38}"/>
              </a:ext>
            </a:extLst>
          </p:cNvPr>
          <p:cNvSpPr>
            <a:spLocks noGrp="1"/>
          </p:cNvSpPr>
          <p:nvPr>
            <p:ph type="title"/>
          </p:nvPr>
        </p:nvSpPr>
        <p:spPr/>
        <p:txBody>
          <a:bodyPr/>
          <a:lstStyle/>
          <a:p>
            <a:r>
              <a:rPr lang="en-GB" b="1" u="sng" dirty="0"/>
              <a:t>Reading</a:t>
            </a:r>
          </a:p>
        </p:txBody>
      </p:sp>
      <p:sp>
        <p:nvSpPr>
          <p:cNvPr id="3" name="Content Placeholder 2">
            <a:extLst>
              <a:ext uri="{FF2B5EF4-FFF2-40B4-BE49-F238E27FC236}">
                <a16:creationId xmlns:a16="http://schemas.microsoft.com/office/drawing/2014/main" id="{86E71CB9-60AE-A461-415C-9F899785EAA6}"/>
              </a:ext>
            </a:extLst>
          </p:cNvPr>
          <p:cNvSpPr>
            <a:spLocks noGrp="1"/>
          </p:cNvSpPr>
          <p:nvPr>
            <p:ph idx="1"/>
          </p:nvPr>
        </p:nvSpPr>
        <p:spPr/>
        <p:txBody>
          <a:bodyPr/>
          <a:lstStyle/>
          <a:p>
            <a:r>
              <a:rPr lang="en-GB" dirty="0">
                <a:latin typeface="Calibri" panose="020F0502020204030204" pitchFamily="34" charset="0"/>
                <a:cs typeface="Calibri" panose="020F0502020204030204" pitchFamily="34" charset="0"/>
              </a:rPr>
              <a:t>Your child will bring home books from school. Please read with your child and ask questions to check understanding.</a:t>
            </a:r>
          </a:p>
          <a:p>
            <a:r>
              <a:rPr lang="en-GB" dirty="0">
                <a:latin typeface="Calibri" panose="020F0502020204030204" pitchFamily="34" charset="0"/>
                <a:cs typeface="Calibri" panose="020F0502020204030204" pitchFamily="34" charset="0"/>
              </a:rPr>
              <a:t>We use VIPERS in school to help with understanding. </a:t>
            </a:r>
          </a:p>
          <a:p>
            <a:r>
              <a:rPr lang="en-GB" dirty="0">
                <a:latin typeface="Calibri" panose="020F0502020204030204" pitchFamily="34" charset="0"/>
                <a:cs typeface="Calibri" panose="020F0502020204030204" pitchFamily="34" charset="0"/>
              </a:rPr>
              <a:t>The children visit the library every week. They choose books which are linked to their AR (Accelerated Reader) level or Bug Club level.</a:t>
            </a:r>
          </a:p>
          <a:p>
            <a:r>
              <a:rPr lang="en-GB" dirty="0">
                <a:latin typeface="Calibri" panose="020F0502020204030204" pitchFamily="34" charset="0"/>
                <a:cs typeface="Calibri" panose="020F0502020204030204" pitchFamily="34" charset="0"/>
              </a:rPr>
              <a:t>If your child has a set ‘Bug Club’ book, please read and re-read this book with your child at home to build fluency. (This doesn’t mean that you shouldn’t read other books!)</a:t>
            </a:r>
          </a:p>
          <a:p>
            <a:pPr algn="just"/>
            <a:endParaRPr lang="en-GB" dirty="0"/>
          </a:p>
        </p:txBody>
      </p:sp>
    </p:spTree>
    <p:extLst>
      <p:ext uri="{BB962C8B-B14F-4D97-AF65-F5344CB8AC3E}">
        <p14:creationId xmlns:p14="http://schemas.microsoft.com/office/powerpoint/2010/main" val="287203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pider web on a purple background&#10;&#10;Description automatically generated">
            <a:extLst>
              <a:ext uri="{FF2B5EF4-FFF2-40B4-BE49-F238E27FC236}">
                <a16:creationId xmlns:a16="http://schemas.microsoft.com/office/drawing/2014/main" id="{2FD43B4C-CAA4-2F90-E1D8-1793443EC34A}"/>
              </a:ext>
            </a:extLst>
          </p:cNvPr>
          <p:cNvPicPr>
            <a:picLocks noChangeAspect="1"/>
          </p:cNvPicPr>
          <p:nvPr/>
        </p:nvPicPr>
        <p:blipFill rotWithShape="1">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517" r="9089" b="11560"/>
          <a:stretch/>
        </p:blipFill>
        <p:spPr>
          <a:xfrm>
            <a:off x="0" y="0"/>
            <a:ext cx="12192000" cy="6857990"/>
          </a:xfrm>
          <a:prstGeom prst="rect">
            <a:avLst/>
          </a:prstGeom>
        </p:spPr>
      </p:pic>
      <p:sp>
        <p:nvSpPr>
          <p:cNvPr id="2" name="Title 1">
            <a:extLst>
              <a:ext uri="{FF2B5EF4-FFF2-40B4-BE49-F238E27FC236}">
                <a16:creationId xmlns:a16="http://schemas.microsoft.com/office/drawing/2014/main" id="{9F8F0E7B-826C-412E-49B4-B647FCACEF38}"/>
              </a:ext>
            </a:extLst>
          </p:cNvPr>
          <p:cNvSpPr>
            <a:spLocks noGrp="1"/>
          </p:cNvSpPr>
          <p:nvPr>
            <p:ph type="title"/>
          </p:nvPr>
        </p:nvSpPr>
        <p:spPr/>
        <p:txBody>
          <a:bodyPr/>
          <a:lstStyle/>
          <a:p>
            <a:r>
              <a:rPr lang="en-GB" b="1" u="sng" dirty="0"/>
              <a:t>Home Learning</a:t>
            </a:r>
          </a:p>
        </p:txBody>
      </p:sp>
      <p:sp>
        <p:nvSpPr>
          <p:cNvPr id="3" name="Content Placeholder 2">
            <a:extLst>
              <a:ext uri="{FF2B5EF4-FFF2-40B4-BE49-F238E27FC236}">
                <a16:creationId xmlns:a16="http://schemas.microsoft.com/office/drawing/2014/main" id="{86E71CB9-60AE-A461-415C-9F899785EAA6}"/>
              </a:ext>
            </a:extLst>
          </p:cNvPr>
          <p:cNvSpPr>
            <a:spLocks noGrp="1"/>
          </p:cNvSpPr>
          <p:nvPr>
            <p:ph idx="1"/>
          </p:nvPr>
        </p:nvSpPr>
        <p:spPr/>
        <p:txBody>
          <a:bodyPr vert="horz" lIns="91440" tIns="45720" rIns="91440" bIns="45720" rtlCol="0" anchor="t">
            <a:normAutofit/>
          </a:bodyPr>
          <a:lstStyle/>
          <a:p>
            <a:r>
              <a:rPr lang="en-GB" dirty="0">
                <a:latin typeface="Calibri" panose="020F0502020204030204" pitchFamily="34" charset="0"/>
                <a:cs typeface="Calibri" panose="020F0502020204030204" pitchFamily="34" charset="0"/>
              </a:rPr>
              <a:t>Read, read, read!</a:t>
            </a:r>
          </a:p>
          <a:p>
            <a:pPr algn="just"/>
            <a:r>
              <a:rPr lang="en-GB" dirty="0">
                <a:latin typeface="Calibri" panose="020F0502020204030204" pitchFamily="34" charset="0"/>
                <a:cs typeface="Calibri" panose="020F0502020204030204" pitchFamily="34" charset="0"/>
              </a:rPr>
              <a:t>Children will have weekly spellings. These will be given out each week,  practised in class (and at home) then tested the following week on a Tuesday afternoon.</a:t>
            </a:r>
          </a:p>
          <a:p>
            <a:pPr algn="just"/>
            <a:r>
              <a:rPr lang="en-GB" dirty="0">
                <a:latin typeface="Calibri" panose="020F0502020204030204" pitchFamily="34" charset="0"/>
                <a:cs typeface="Calibri" panose="020F0502020204030204" pitchFamily="34" charset="0"/>
              </a:rPr>
              <a:t>Handwriting/phonics support may be sent home to practise. </a:t>
            </a:r>
          </a:p>
          <a:p>
            <a:pPr algn="just"/>
            <a:r>
              <a:rPr lang="en-GB" dirty="0">
                <a:latin typeface="Calibri"/>
                <a:cs typeface="Calibri"/>
              </a:rPr>
              <a:t>The topic map on the class page outlines the half termly home learning. </a:t>
            </a:r>
            <a:endParaRPr lang="en-GB" dirty="0">
              <a:latin typeface="Calibri" panose="020F0502020204030204" pitchFamily="34" charset="0"/>
              <a:cs typeface="Calibri" panose="020F0502020204030204" pitchFamily="34" charset="0"/>
            </a:endParaRPr>
          </a:p>
          <a:p>
            <a:pPr algn="just"/>
            <a:r>
              <a:rPr lang="en-GB" dirty="0">
                <a:latin typeface="Calibri" panose="020F0502020204030204" pitchFamily="34" charset="0"/>
                <a:cs typeface="Calibri" panose="020F0502020204030204" pitchFamily="34" charset="0"/>
              </a:rPr>
              <a:t>Any extra home learning done that is linked to our topics will always be celebrated! </a:t>
            </a:r>
          </a:p>
          <a:p>
            <a:pPr algn="just"/>
            <a:endParaRPr lang="en-GB" dirty="0"/>
          </a:p>
        </p:txBody>
      </p:sp>
    </p:spTree>
    <p:extLst>
      <p:ext uri="{BB962C8B-B14F-4D97-AF65-F5344CB8AC3E}">
        <p14:creationId xmlns:p14="http://schemas.microsoft.com/office/powerpoint/2010/main" val="74021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pider web on a purple background&#10;&#10;Description automatically generated">
            <a:extLst>
              <a:ext uri="{FF2B5EF4-FFF2-40B4-BE49-F238E27FC236}">
                <a16:creationId xmlns:a16="http://schemas.microsoft.com/office/drawing/2014/main" id="{2FD43B4C-CAA4-2F90-E1D8-1793443EC34A}"/>
              </a:ext>
            </a:extLst>
          </p:cNvPr>
          <p:cNvPicPr>
            <a:picLocks noChangeAspect="1"/>
          </p:cNvPicPr>
          <p:nvPr/>
        </p:nvPicPr>
        <p:blipFill rotWithShape="1">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517" r="9089" b="11560"/>
          <a:stretch/>
        </p:blipFill>
        <p:spPr>
          <a:xfrm>
            <a:off x="0" y="0"/>
            <a:ext cx="12192000" cy="6857990"/>
          </a:xfrm>
          <a:prstGeom prst="rect">
            <a:avLst/>
          </a:prstGeom>
        </p:spPr>
      </p:pic>
      <p:sp>
        <p:nvSpPr>
          <p:cNvPr id="2" name="Title 1">
            <a:extLst>
              <a:ext uri="{FF2B5EF4-FFF2-40B4-BE49-F238E27FC236}">
                <a16:creationId xmlns:a16="http://schemas.microsoft.com/office/drawing/2014/main" id="{9F8F0E7B-826C-412E-49B4-B647FCACEF38}"/>
              </a:ext>
            </a:extLst>
          </p:cNvPr>
          <p:cNvSpPr>
            <a:spLocks noGrp="1"/>
          </p:cNvSpPr>
          <p:nvPr>
            <p:ph type="title"/>
          </p:nvPr>
        </p:nvSpPr>
        <p:spPr/>
        <p:txBody>
          <a:bodyPr/>
          <a:lstStyle/>
          <a:p>
            <a:r>
              <a:rPr lang="en-GB" b="1" u="sng" dirty="0"/>
              <a:t>Maths</a:t>
            </a:r>
          </a:p>
        </p:txBody>
      </p:sp>
      <p:sp>
        <p:nvSpPr>
          <p:cNvPr id="3" name="Content Placeholder 2">
            <a:extLst>
              <a:ext uri="{FF2B5EF4-FFF2-40B4-BE49-F238E27FC236}">
                <a16:creationId xmlns:a16="http://schemas.microsoft.com/office/drawing/2014/main" id="{86E71CB9-60AE-A461-415C-9F899785EAA6}"/>
              </a:ext>
            </a:extLst>
          </p:cNvPr>
          <p:cNvSpPr>
            <a:spLocks noGrp="1"/>
          </p:cNvSpPr>
          <p:nvPr>
            <p:ph idx="1"/>
          </p:nvPr>
        </p:nvSpPr>
        <p:spPr/>
        <p:txBody>
          <a:bodyPr>
            <a:normAutofit/>
          </a:bodyPr>
          <a:lstStyle/>
          <a:p>
            <a:r>
              <a:rPr lang="en-GB" dirty="0">
                <a:latin typeface="Calibri" panose="020F0502020204030204" pitchFamily="34" charset="0"/>
                <a:cs typeface="Calibri" panose="020F0502020204030204" pitchFamily="34" charset="0"/>
              </a:rPr>
              <a:t>Help your child to master (and overlearn) their four operations.</a:t>
            </a:r>
          </a:p>
          <a:p>
            <a:r>
              <a:rPr lang="en-GB" dirty="0">
                <a:latin typeface="Calibri" panose="020F0502020204030204" pitchFamily="34" charset="0"/>
                <a:cs typeface="Calibri" panose="020F0502020204030204" pitchFamily="34" charset="0"/>
              </a:rPr>
              <a:t>Rapid Recall sheets (mental maths) is tested for every Tuesday – link is available on the Website </a:t>
            </a:r>
            <a:r>
              <a:rPr lang="en-GB" dirty="0">
                <a:latin typeface="Calibri" panose="020F0502020204030204" pitchFamily="34" charset="0"/>
                <a:cs typeface="Calibri" panose="020F0502020204030204" pitchFamily="34" charset="0"/>
                <a:sym typeface="Wingdings" panose="05000000000000000000" pitchFamily="2" charset="2"/>
              </a:rPr>
              <a:t> Class pages  Spiders</a:t>
            </a:r>
          </a:p>
          <a:p>
            <a:r>
              <a:rPr lang="en-GB" dirty="0">
                <a:latin typeface="Calibri" panose="020F0502020204030204" pitchFamily="34" charset="0"/>
                <a:cs typeface="Calibri" panose="020F0502020204030204" pitchFamily="34" charset="0"/>
                <a:sym typeface="Wingdings" panose="05000000000000000000" pitchFamily="2" charset="2"/>
              </a:rPr>
              <a:t>Check our calculation policy on the website.</a:t>
            </a:r>
          </a:p>
          <a:p>
            <a:r>
              <a:rPr lang="en-GB" dirty="0">
                <a:latin typeface="Calibri" panose="020F0502020204030204" pitchFamily="34" charset="0"/>
                <a:cs typeface="Calibri" panose="020F0502020204030204" pitchFamily="34" charset="0"/>
                <a:sym typeface="Wingdings" panose="05000000000000000000" pitchFamily="2" charset="2"/>
              </a:rPr>
              <a:t>The first half-term we focus on Place Value.</a:t>
            </a:r>
            <a:endParaRPr lang="en-GB" dirty="0">
              <a:latin typeface="Calibri" panose="020F0502020204030204" pitchFamily="34" charset="0"/>
              <a:cs typeface="Calibri" panose="020F0502020204030204" pitchFamily="34" charset="0"/>
            </a:endParaRPr>
          </a:p>
          <a:p>
            <a:pPr algn="just"/>
            <a:endParaRPr lang="en-GB" dirty="0"/>
          </a:p>
        </p:txBody>
      </p:sp>
    </p:spTree>
    <p:extLst>
      <p:ext uri="{BB962C8B-B14F-4D97-AF65-F5344CB8AC3E}">
        <p14:creationId xmlns:p14="http://schemas.microsoft.com/office/powerpoint/2010/main" val="19897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pider web on a purple background&#10;&#10;Description automatically generated">
            <a:extLst>
              <a:ext uri="{FF2B5EF4-FFF2-40B4-BE49-F238E27FC236}">
                <a16:creationId xmlns:a16="http://schemas.microsoft.com/office/drawing/2014/main" id="{2FD43B4C-CAA4-2F90-E1D8-1793443EC34A}"/>
              </a:ext>
            </a:extLst>
          </p:cNvPr>
          <p:cNvPicPr>
            <a:picLocks noChangeAspect="1"/>
          </p:cNvPicPr>
          <p:nvPr/>
        </p:nvPicPr>
        <p:blipFill rotWithShape="1">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517" r="9089" b="11560"/>
          <a:stretch/>
        </p:blipFill>
        <p:spPr>
          <a:xfrm>
            <a:off x="0" y="0"/>
            <a:ext cx="12192000" cy="6857990"/>
          </a:xfrm>
          <a:prstGeom prst="rect">
            <a:avLst/>
          </a:prstGeom>
        </p:spPr>
      </p:pic>
      <p:sp>
        <p:nvSpPr>
          <p:cNvPr id="2" name="Title 1">
            <a:extLst>
              <a:ext uri="{FF2B5EF4-FFF2-40B4-BE49-F238E27FC236}">
                <a16:creationId xmlns:a16="http://schemas.microsoft.com/office/drawing/2014/main" id="{9F8F0E7B-826C-412E-49B4-B647FCACEF38}"/>
              </a:ext>
            </a:extLst>
          </p:cNvPr>
          <p:cNvSpPr>
            <a:spLocks noGrp="1"/>
          </p:cNvSpPr>
          <p:nvPr>
            <p:ph type="title"/>
          </p:nvPr>
        </p:nvSpPr>
        <p:spPr/>
        <p:txBody>
          <a:bodyPr/>
          <a:lstStyle/>
          <a:p>
            <a:r>
              <a:rPr lang="en-GB" b="1" u="sng" dirty="0"/>
              <a:t>Uniform</a:t>
            </a:r>
          </a:p>
        </p:txBody>
      </p:sp>
      <p:sp>
        <p:nvSpPr>
          <p:cNvPr id="3" name="Content Placeholder 2">
            <a:extLst>
              <a:ext uri="{FF2B5EF4-FFF2-40B4-BE49-F238E27FC236}">
                <a16:creationId xmlns:a16="http://schemas.microsoft.com/office/drawing/2014/main" id="{86E71CB9-60AE-A461-415C-9F899785EAA6}"/>
              </a:ext>
            </a:extLst>
          </p:cNvPr>
          <p:cNvSpPr>
            <a:spLocks noGrp="1"/>
          </p:cNvSpPr>
          <p:nvPr>
            <p:ph idx="1"/>
          </p:nvPr>
        </p:nvSpPr>
        <p:spPr/>
        <p:txBody>
          <a:bodyPr>
            <a:normAutofit/>
          </a:bodyPr>
          <a:lstStyle/>
          <a:p>
            <a:pPr algn="just"/>
            <a:r>
              <a:rPr lang="en-GB" dirty="0"/>
              <a:t>PE for Spiders takes place on </a:t>
            </a:r>
            <a:r>
              <a:rPr lang="en-GB" dirty="0">
                <a:solidFill>
                  <a:srgbClr val="FF0000"/>
                </a:solidFill>
              </a:rPr>
              <a:t>Wednesday and Friday</a:t>
            </a:r>
            <a:r>
              <a:rPr lang="en-GB" dirty="0"/>
              <a:t>. Please make sure your child comes to school in their PE kit.</a:t>
            </a:r>
          </a:p>
          <a:p>
            <a:pPr algn="just"/>
            <a:r>
              <a:rPr lang="en-GB" dirty="0"/>
              <a:t>Children should avoid wearing earrings on PE days, or they need to be able to remove the earrings themselves or wear tape.</a:t>
            </a:r>
          </a:p>
          <a:p>
            <a:pPr algn="just"/>
            <a:r>
              <a:rPr lang="en-GB" dirty="0"/>
              <a:t>Long hair must be tied back; please ensure they have a hair band if necessary. </a:t>
            </a:r>
          </a:p>
          <a:p>
            <a:pPr algn="just"/>
            <a:r>
              <a:rPr lang="en-GB" dirty="0"/>
              <a:t>All uniform to be named. </a:t>
            </a:r>
          </a:p>
          <a:p>
            <a:pPr algn="just"/>
            <a:endParaRPr lang="en-GB" dirty="0"/>
          </a:p>
        </p:txBody>
      </p:sp>
    </p:spTree>
    <p:extLst>
      <p:ext uri="{BB962C8B-B14F-4D97-AF65-F5344CB8AC3E}">
        <p14:creationId xmlns:p14="http://schemas.microsoft.com/office/powerpoint/2010/main" val="341842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TotalTime>
  <Words>1093</Words>
  <Application>Microsoft Office PowerPoint</Application>
  <PresentationFormat>Widescreen</PresentationFormat>
  <Paragraphs>71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Welcome to Spiders</vt:lpstr>
      <vt:lpstr>Mornings in class…</vt:lpstr>
      <vt:lpstr>Lunches</vt:lpstr>
      <vt:lpstr>Behaviour</vt:lpstr>
      <vt:lpstr>Curriculum coverage in Spiders</vt:lpstr>
      <vt:lpstr>Reading</vt:lpstr>
      <vt:lpstr>Home Learning</vt:lpstr>
      <vt:lpstr>Maths</vt:lpstr>
      <vt:lpstr>Uniform</vt:lpstr>
      <vt:lpstr>Home time</vt:lpstr>
      <vt:lpstr>Standard Assessment Tests (SATs)</vt:lpstr>
      <vt:lpstr>Secondary school and Transitions</vt:lpstr>
      <vt:lpstr>Keep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Spiders</dc:title>
  <dc:creator>Lija Lewsey</dc:creator>
  <cp:lastModifiedBy>Lija Lewsey</cp:lastModifiedBy>
  <cp:revision>12</cp:revision>
  <dcterms:created xsi:type="dcterms:W3CDTF">2023-07-08T20:44:56Z</dcterms:created>
  <dcterms:modified xsi:type="dcterms:W3CDTF">2023-09-14T11:16:22Z</dcterms:modified>
</cp:coreProperties>
</file>