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79" r:id="rId3"/>
    <p:sldId id="281" r:id="rId4"/>
    <p:sldId id="258" r:id="rId5"/>
    <p:sldId id="269" r:id="rId6"/>
    <p:sldId id="284" r:id="rId7"/>
    <p:sldId id="274" r:id="rId8"/>
    <p:sldId id="270" r:id="rId9"/>
    <p:sldId id="283" r:id="rId10"/>
    <p:sldId id="263" r:id="rId11"/>
    <p:sldId id="285" r:id="rId12"/>
    <p:sldId id="272" r:id="rId13"/>
    <p:sldId id="260" r:id="rId14"/>
    <p:sldId id="265"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83" d="100"/>
          <a:sy n="83" d="100"/>
        </p:scale>
        <p:origin x="147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40911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30303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752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372674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12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13776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342741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89962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63860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18944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79792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97386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60599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77466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102288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B4E3F2-8F6A-4C80-B9C2-B553DC34A643}" type="datetimeFigureOut">
              <a:rPr lang="en-GB" smtClean="0"/>
              <a:pPr/>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8967E6-8BCE-4D63-A332-4CAE64FE33C5}" type="slidenum">
              <a:rPr lang="en-GB" smtClean="0"/>
              <a:pPr/>
              <a:t>‹#›</a:t>
            </a:fld>
            <a:endParaRPr lang="en-GB"/>
          </a:p>
        </p:txBody>
      </p:sp>
    </p:spTree>
    <p:extLst>
      <p:ext uri="{BB962C8B-B14F-4D97-AF65-F5344CB8AC3E}">
        <p14:creationId xmlns:p14="http://schemas.microsoft.com/office/powerpoint/2010/main" val="267951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4E3F2-8F6A-4C80-B9C2-B553DC34A643}" type="datetimeFigureOut">
              <a:rPr lang="en-GB" smtClean="0"/>
              <a:pPr/>
              <a:t>08/09/2024</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68967E6-8BCE-4D63-A332-4CAE64FE33C5}" type="slidenum">
              <a:rPr lang="en-GB" smtClean="0"/>
              <a:pPr/>
              <a:t>‹#›</a:t>
            </a:fld>
            <a:endParaRPr lang="en-GB"/>
          </a:p>
        </p:txBody>
      </p:sp>
    </p:spTree>
    <p:extLst>
      <p:ext uri="{BB962C8B-B14F-4D97-AF65-F5344CB8AC3E}">
        <p14:creationId xmlns:p14="http://schemas.microsoft.com/office/powerpoint/2010/main" val="189303167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2A09B72-C6A8-6CC8-1293-B667A8C7B1BB}"/>
              </a:ext>
            </a:extLst>
          </p:cNvPr>
          <p:cNvSpPr txBox="1"/>
          <p:nvPr/>
        </p:nvSpPr>
        <p:spPr>
          <a:xfrm>
            <a:off x="5386292" y="609600"/>
            <a:ext cx="3384742" cy="22277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a:solidFill>
                  <a:srgbClr val="FFFFFF"/>
                </a:solidFill>
                <a:latin typeface="+mj-lt"/>
                <a:ea typeface="+mj-ea"/>
                <a:cs typeface="+mj-cs"/>
              </a:rPr>
              <a:t>Welcome to Class Butterflies </a:t>
            </a:r>
          </a:p>
          <a:p>
            <a:pPr>
              <a:lnSpc>
                <a:spcPct val="90000"/>
              </a:lnSpc>
              <a:spcBef>
                <a:spcPct val="0"/>
              </a:spcBef>
              <a:spcAft>
                <a:spcPts val="600"/>
              </a:spcAft>
            </a:pPr>
            <a:r>
              <a:rPr lang="en-US" sz="3600">
                <a:solidFill>
                  <a:srgbClr val="FFFFFF"/>
                </a:solidFill>
                <a:latin typeface="+mj-lt"/>
                <a:ea typeface="+mj-ea"/>
                <a:cs typeface="+mj-cs"/>
              </a:rPr>
              <a:t>2024-2025</a:t>
            </a:r>
          </a:p>
        </p:txBody>
      </p:sp>
      <p:pic>
        <p:nvPicPr>
          <p:cNvPr id="5" name="Picture 4" descr="A white butterfly wings on a black background&#10;&#10;Description automatically generated">
            <a:extLst>
              <a:ext uri="{FF2B5EF4-FFF2-40B4-BE49-F238E27FC236}">
                <a16:creationId xmlns:a16="http://schemas.microsoft.com/office/drawing/2014/main" id="{9EBFCA36-0EA3-5095-C41A-53EA985BE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70988">
            <a:off x="649345" y="3973098"/>
            <a:ext cx="2892580" cy="1945260"/>
          </a:xfrm>
          <a:prstGeom prst="rect">
            <a:avLst/>
          </a:prstGeom>
        </p:spPr>
      </p:pic>
      <p:sp>
        <p:nvSpPr>
          <p:cNvPr id="3" name="Content Placeholder 2"/>
          <p:cNvSpPr txBox="1">
            <a:spLocks/>
          </p:cNvSpPr>
          <p:nvPr/>
        </p:nvSpPr>
        <p:spPr>
          <a:xfrm>
            <a:off x="5386293" y="2837329"/>
            <a:ext cx="3384741" cy="331793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Font typeface="Wingdings 3" charset="2"/>
              <a:buChar char=""/>
            </a:pPr>
            <a:r>
              <a:rPr lang="en-US">
                <a:solidFill>
                  <a:srgbClr val="FFFFFF"/>
                </a:solidFill>
              </a:rPr>
              <a:t>Miss McLeod – Class Teacher</a:t>
            </a:r>
          </a:p>
          <a:p>
            <a:pPr algn="l">
              <a:buFont typeface="Wingdings 3" charset="2"/>
              <a:buChar char=""/>
            </a:pPr>
            <a:endParaRPr lang="en-US">
              <a:solidFill>
                <a:srgbClr val="FFFFFF"/>
              </a:solidFill>
            </a:endParaRPr>
          </a:p>
          <a:p>
            <a:pPr algn="l">
              <a:buFont typeface="Wingdings 3" charset="2"/>
              <a:buChar char=""/>
            </a:pPr>
            <a:r>
              <a:rPr lang="en-US">
                <a:solidFill>
                  <a:srgbClr val="FFFFFF"/>
                </a:solidFill>
              </a:rPr>
              <a:t>Lee Smith – Teaching Assistant (mornings)</a:t>
            </a:r>
          </a:p>
          <a:p>
            <a:pPr algn="l">
              <a:buFont typeface="Wingdings 3" charset="2"/>
              <a:buChar char=""/>
            </a:pPr>
            <a:r>
              <a:rPr lang="en-US">
                <a:solidFill>
                  <a:srgbClr val="FFFFFF"/>
                </a:solidFill>
              </a:rPr>
              <a:t>Natalie Peakman – Teaching Assistant (afternoons)</a:t>
            </a:r>
          </a:p>
          <a:p>
            <a:pPr algn="l">
              <a:buFont typeface="Wingdings 3" charset="2"/>
              <a:buChar char=""/>
            </a:pPr>
            <a:endParaRPr lang="en-US">
              <a:solidFill>
                <a:srgbClr val="FFFFFF"/>
              </a:solidFill>
            </a:endParaRPr>
          </a:p>
        </p:txBody>
      </p:sp>
      <p:pic>
        <p:nvPicPr>
          <p:cNvPr id="6" name="Picture 5" descr="A white butterfly wings on a black background&#10;&#10;Description automatically generated">
            <a:extLst>
              <a:ext uri="{FF2B5EF4-FFF2-40B4-BE49-F238E27FC236}">
                <a16:creationId xmlns:a16="http://schemas.microsoft.com/office/drawing/2014/main" id="{54D23C35-C3EA-7CD8-F4C3-8CB545060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1173">
            <a:off x="1206710" y="1785033"/>
            <a:ext cx="2058980" cy="1384664"/>
          </a:xfrm>
          <a:prstGeom prst="rect">
            <a:avLst/>
          </a:prstGeom>
        </p:spPr>
      </p:pic>
    </p:spTree>
    <p:extLst>
      <p:ext uri="{BB962C8B-B14F-4D97-AF65-F5344CB8AC3E}">
        <p14:creationId xmlns:p14="http://schemas.microsoft.com/office/powerpoint/2010/main" val="385678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05" y="2060848"/>
            <a:ext cx="7075396" cy="3579849"/>
          </a:xfrm>
        </p:spPr>
        <p:txBody>
          <a:bodyPr/>
          <a:lstStyle/>
          <a:p>
            <a:r>
              <a:rPr lang="en-GB" sz="2000" b="0" dirty="0">
                <a:latin typeface="Calibri" panose="020F0502020204030204" pitchFamily="34" charset="0"/>
                <a:cs typeface="Calibri" panose="020F0502020204030204" pitchFamily="34" charset="0"/>
              </a:rPr>
              <a:t>Read, read, read </a:t>
            </a:r>
          </a:p>
          <a:p>
            <a:r>
              <a:rPr lang="en-GB" sz="2000" dirty="0">
                <a:latin typeface="Calibri" panose="020F0502020204030204" pitchFamily="34" charset="0"/>
                <a:cs typeface="Calibri" panose="020F0502020204030204" pitchFamily="34" charset="0"/>
              </a:rPr>
              <a:t>They will have weekly spellings. These will be given out each week via Teams and on paper, practised in class and at home then tested the following week. </a:t>
            </a:r>
          </a:p>
          <a:p>
            <a:r>
              <a:rPr lang="en-GB" sz="2000" dirty="0">
                <a:latin typeface="Calibri" panose="020F0502020204030204" pitchFamily="34" charset="0"/>
                <a:cs typeface="Calibri" panose="020F0502020204030204" pitchFamily="34" charset="0"/>
              </a:rPr>
              <a:t>Handwriting/phonics support may be sent home to practise. </a:t>
            </a:r>
          </a:p>
          <a:p>
            <a:r>
              <a:rPr lang="en-GB" sz="2000" dirty="0">
                <a:latin typeface="Calibri" panose="020F0502020204030204" pitchFamily="34" charset="0"/>
                <a:cs typeface="Calibri" panose="020F0502020204030204" pitchFamily="34" charset="0"/>
              </a:rPr>
              <a:t>The topic map on the class page has some optional home learning. </a:t>
            </a:r>
          </a:p>
          <a:p>
            <a:r>
              <a:rPr lang="en-GB" sz="2000" dirty="0">
                <a:latin typeface="Calibri" panose="020F0502020204030204" pitchFamily="34" charset="0"/>
                <a:cs typeface="Calibri" panose="020F0502020204030204" pitchFamily="34" charset="0"/>
              </a:rPr>
              <a:t>Any extra home learning done that is linked to our topics will always be celebrated! </a:t>
            </a:r>
          </a:p>
        </p:txBody>
      </p:sp>
      <p:sp>
        <p:nvSpPr>
          <p:cNvPr id="2" name="Title 1"/>
          <p:cNvSpPr>
            <a:spLocks noGrp="1"/>
          </p:cNvSpPr>
          <p:nvPr>
            <p:ph type="title"/>
          </p:nvPr>
        </p:nvSpPr>
        <p:spPr/>
        <p:txBody>
          <a:bodyPr/>
          <a:lstStyle/>
          <a:p>
            <a:r>
              <a:rPr lang="en-GB" dirty="0"/>
              <a:t>Home Learning</a:t>
            </a:r>
          </a:p>
        </p:txBody>
      </p:sp>
    </p:spTree>
    <p:extLst>
      <p:ext uri="{BB962C8B-B14F-4D97-AF65-F5344CB8AC3E}">
        <p14:creationId xmlns:p14="http://schemas.microsoft.com/office/powerpoint/2010/main" val="10745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E0B10C-4165-3027-910F-5C616FBA1CE0}"/>
              </a:ext>
            </a:extLst>
          </p:cNvPr>
          <p:cNvPicPr>
            <a:picLocks noGrp="1" noChangeAspect="1"/>
          </p:cNvPicPr>
          <p:nvPr>
            <p:ph idx="1"/>
          </p:nvPr>
        </p:nvPicPr>
        <p:blipFill>
          <a:blip r:embed="rId2"/>
          <a:stretch>
            <a:fillRect/>
          </a:stretch>
        </p:blipFill>
        <p:spPr>
          <a:xfrm>
            <a:off x="251520" y="528309"/>
            <a:ext cx="8424936" cy="5801382"/>
          </a:xfrm>
        </p:spPr>
      </p:pic>
    </p:spTree>
    <p:extLst>
      <p:ext uri="{BB962C8B-B14F-4D97-AF65-F5344CB8AC3E}">
        <p14:creationId xmlns:p14="http://schemas.microsoft.com/office/powerpoint/2010/main" val="402973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1628800"/>
            <a:ext cx="6779763" cy="3600400"/>
          </a:xfrm>
        </p:spPr>
        <p:txBody>
          <a:bodyPr>
            <a:normAutofit/>
          </a:bodyPr>
          <a:lstStyle/>
          <a:p>
            <a:pPr marL="342900" indent="-342900">
              <a:buFont typeface="Wingdings" panose="05000000000000000000" pitchFamily="2" charset="2"/>
              <a:buChar char="Ø"/>
            </a:pPr>
            <a:r>
              <a:rPr lang="en-GB" dirty="0">
                <a:solidFill>
                  <a:schemeClr val="tx1"/>
                </a:solidFill>
              </a:rPr>
              <a:t>By then end of Year Three the children should know the 3, 4 and 8 times as well as the 2, 5 and 10 times tables learnt in KS1. By the end of Year Four they will be able to recite all times tables up to 12.</a:t>
            </a:r>
          </a:p>
          <a:p>
            <a:pPr marL="342900" indent="-342900">
              <a:buFont typeface="Wingdings" panose="05000000000000000000" pitchFamily="2" charset="2"/>
              <a:buChar char="Ø"/>
            </a:pPr>
            <a:r>
              <a:rPr lang="en-GB" dirty="0">
                <a:solidFill>
                  <a:schemeClr val="tx1"/>
                </a:solidFill>
              </a:rPr>
              <a:t>Have a look at the calculation policy on the school website to see the different stages of addition and subtraction. </a:t>
            </a:r>
          </a:p>
          <a:p>
            <a:pPr marL="342900" indent="-342900">
              <a:buFont typeface="Wingdings" panose="05000000000000000000" pitchFamily="2" charset="2"/>
              <a:buChar char="Ø"/>
            </a:pPr>
            <a:r>
              <a:rPr lang="en-GB" dirty="0">
                <a:solidFill>
                  <a:schemeClr val="tx1"/>
                </a:solidFill>
              </a:rPr>
              <a:t>This first half term we will be focusing on place value, with a later focus on the four operations.</a:t>
            </a:r>
          </a:p>
          <a:p>
            <a:endParaRPr lang="en-GB" dirty="0">
              <a:solidFill>
                <a:schemeClr val="tx1"/>
              </a:solidFill>
              <a:latin typeface="Calibri" panose="020F0502020204030204" pitchFamily="34" charset="0"/>
              <a:cs typeface="Calibri" panose="020F0502020204030204" pitchFamily="34" charset="0"/>
            </a:endParaRPr>
          </a:p>
        </p:txBody>
      </p:sp>
      <p:sp>
        <p:nvSpPr>
          <p:cNvPr id="8" name="Title 7"/>
          <p:cNvSpPr>
            <a:spLocks noGrp="1"/>
          </p:cNvSpPr>
          <p:nvPr>
            <p:ph type="title"/>
          </p:nvPr>
        </p:nvSpPr>
        <p:spPr>
          <a:xfrm>
            <a:off x="683568" y="171186"/>
            <a:ext cx="2162202" cy="1098449"/>
          </a:xfrm>
        </p:spPr>
        <p:txBody>
          <a:bodyPr/>
          <a:lstStyle/>
          <a:p>
            <a:r>
              <a:rPr lang="en-GB" dirty="0"/>
              <a:t>Maths</a:t>
            </a:r>
          </a:p>
        </p:txBody>
      </p:sp>
    </p:spTree>
    <p:extLst>
      <p:ext uri="{BB962C8B-B14F-4D97-AF65-F5344CB8AC3E}">
        <p14:creationId xmlns:p14="http://schemas.microsoft.com/office/powerpoint/2010/main" val="159612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70966"/>
            <a:ext cx="6768752" cy="5126090"/>
          </a:xfrm>
        </p:spPr>
        <p:txBody>
          <a:bodyPr>
            <a:normAutofit/>
          </a:bodyPr>
          <a:lstStyle/>
          <a:p>
            <a:r>
              <a:rPr lang="en-GB" sz="2000" b="0" dirty="0"/>
              <a:t>PE for </a:t>
            </a:r>
            <a:r>
              <a:rPr lang="en-GB" sz="2000" dirty="0"/>
              <a:t>Butterflies</a:t>
            </a:r>
            <a:r>
              <a:rPr lang="en-GB" sz="2000" b="0" dirty="0"/>
              <a:t> takes place on </a:t>
            </a:r>
            <a:r>
              <a:rPr lang="en-GB" sz="2000" dirty="0">
                <a:solidFill>
                  <a:srgbClr val="FF0000"/>
                </a:solidFill>
              </a:rPr>
              <a:t>Tuesday</a:t>
            </a:r>
            <a:r>
              <a:rPr lang="en-GB" sz="2000" b="0" dirty="0">
                <a:solidFill>
                  <a:srgbClr val="FF0000"/>
                </a:solidFill>
              </a:rPr>
              <a:t> and Thursday </a:t>
            </a:r>
            <a:r>
              <a:rPr lang="en-GB" sz="2000" b="0" dirty="0"/>
              <a:t>afternoons. Please make sure your child comes to school in their PE kit.</a:t>
            </a:r>
          </a:p>
          <a:p>
            <a:r>
              <a:rPr lang="en-GB" sz="2000" b="0" dirty="0"/>
              <a:t>Children should avoid wearing earrings on PE days, or they need to be able to remove the earrings themselves or wear tape.</a:t>
            </a:r>
          </a:p>
          <a:p>
            <a:r>
              <a:rPr lang="en-GB" sz="2000" b="0" dirty="0"/>
              <a:t>Long hair must be tied back, please ensure they have a hair band if necessary. </a:t>
            </a:r>
            <a:endParaRPr lang="en-GB" sz="2000" dirty="0"/>
          </a:p>
          <a:p>
            <a:r>
              <a:rPr lang="en-GB" sz="2000" dirty="0"/>
              <a:t>All uniform to be named. </a:t>
            </a:r>
          </a:p>
        </p:txBody>
      </p:sp>
      <p:sp>
        <p:nvSpPr>
          <p:cNvPr id="6" name="Title 1"/>
          <p:cNvSpPr>
            <a:spLocks noGrp="1"/>
          </p:cNvSpPr>
          <p:nvPr>
            <p:ph type="title"/>
          </p:nvPr>
        </p:nvSpPr>
        <p:spPr>
          <a:xfrm>
            <a:off x="467544" y="350166"/>
            <a:ext cx="6347713" cy="1320800"/>
          </a:xfrm>
        </p:spPr>
        <p:txBody>
          <a:bodyPr/>
          <a:lstStyle/>
          <a:p>
            <a:r>
              <a:rPr lang="en-GB" dirty="0">
                <a:latin typeface="Calibri" panose="020F0502020204030204" pitchFamily="34" charset="0"/>
                <a:cs typeface="Calibri" panose="020F0502020204030204" pitchFamily="34" charset="0"/>
              </a:rPr>
              <a:t>P.E &amp; Uniform</a:t>
            </a:r>
          </a:p>
        </p:txBody>
      </p:sp>
    </p:spTree>
    <p:extLst>
      <p:ext uri="{BB962C8B-B14F-4D97-AF65-F5344CB8AC3E}">
        <p14:creationId xmlns:p14="http://schemas.microsoft.com/office/powerpoint/2010/main" val="364261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time</a:t>
            </a:r>
          </a:p>
        </p:txBody>
      </p:sp>
      <p:sp>
        <p:nvSpPr>
          <p:cNvPr id="7" name="Content Placeholder 2"/>
          <p:cNvSpPr>
            <a:spLocks noGrp="1"/>
          </p:cNvSpPr>
          <p:nvPr>
            <p:ph idx="1"/>
          </p:nvPr>
        </p:nvSpPr>
        <p:spPr>
          <a:xfrm>
            <a:off x="251520" y="1484784"/>
            <a:ext cx="7056784" cy="5616624"/>
          </a:xfrm>
        </p:spPr>
        <p:txBody>
          <a:bodyPr>
            <a:normAutofit/>
          </a:bodyPr>
          <a:lstStyle/>
          <a:p>
            <a:r>
              <a:rPr lang="en-GB" sz="2000" b="0" dirty="0">
                <a:latin typeface="+mj-lt"/>
              </a:rPr>
              <a:t>You can enter the playground </a:t>
            </a:r>
            <a:r>
              <a:rPr lang="en-GB" sz="2000" dirty="0">
                <a:latin typeface="+mj-lt"/>
              </a:rPr>
              <a:t>when the gate has been opened. </a:t>
            </a:r>
            <a:endParaRPr lang="en-GB" sz="2000" b="0" dirty="0">
              <a:latin typeface="+mj-lt"/>
            </a:endParaRPr>
          </a:p>
          <a:p>
            <a:r>
              <a:rPr lang="en-GB" sz="2000" b="0" dirty="0">
                <a:latin typeface="+mj-lt"/>
              </a:rPr>
              <a:t>The children will be dismissed at 3.20pm.</a:t>
            </a:r>
          </a:p>
          <a:p>
            <a:r>
              <a:rPr lang="en-GB" sz="2000" b="0" dirty="0">
                <a:latin typeface="+mj-lt"/>
              </a:rPr>
              <a:t>We </a:t>
            </a:r>
            <a:r>
              <a:rPr lang="en-US" sz="2000" b="0" dirty="0">
                <a:latin typeface="+mj-lt"/>
              </a:rPr>
              <a:t>will not allow a child to go with another adult unless it has been previously arranged with us, or the office have been informed. If you have forgotten, the school will phone you to confirm.</a:t>
            </a:r>
          </a:p>
          <a:p>
            <a:r>
              <a:rPr lang="en-US" sz="2000" b="0" dirty="0">
                <a:latin typeface="+mj-lt"/>
              </a:rPr>
              <a:t>If this is a regular arrangement, please let me know.</a:t>
            </a:r>
          </a:p>
          <a:p>
            <a:r>
              <a:rPr lang="en-US" sz="2000" b="0" dirty="0">
                <a:latin typeface="+mj-lt"/>
              </a:rPr>
              <a:t>Please wait until your child has indicated that they have seen you</a:t>
            </a:r>
            <a:r>
              <a:rPr lang="en-US" sz="2000" dirty="0">
                <a:latin typeface="+mj-lt"/>
              </a:rPr>
              <a:t>. </a:t>
            </a:r>
          </a:p>
          <a:p>
            <a:r>
              <a:rPr lang="en-US" sz="2000" b="0" dirty="0">
                <a:latin typeface="+mj-lt"/>
              </a:rPr>
              <a:t>Please no dogs on the playground. </a:t>
            </a:r>
            <a:endParaRPr lang="en-US" sz="2400" b="0" dirty="0">
              <a:latin typeface="+mj-lt"/>
            </a:endParaRPr>
          </a:p>
          <a:p>
            <a:endParaRPr lang="en-US" b="0" dirty="0">
              <a:latin typeface="HfW cursive" panose="00000500000000000000" pitchFamily="2" charset="0"/>
            </a:endParaRPr>
          </a:p>
          <a:p>
            <a:pPr marL="0" indent="0">
              <a:buNone/>
            </a:pPr>
            <a:endParaRPr lang="en-US" b="0" dirty="0">
              <a:latin typeface="HfW cursive" panose="00000500000000000000" pitchFamily="2" charset="0"/>
            </a:endParaRPr>
          </a:p>
          <a:p>
            <a:endParaRPr lang="en-US" b="0" dirty="0">
              <a:latin typeface="HfW cursive" panose="00000500000000000000" pitchFamily="2" charset="0"/>
            </a:endParaRPr>
          </a:p>
          <a:p>
            <a:endParaRPr lang="en-GB" b="0" dirty="0">
              <a:latin typeface="HfW cursive" panose="00000500000000000000" pitchFamily="2" charset="0"/>
            </a:endParaRPr>
          </a:p>
          <a:p>
            <a:endParaRPr lang="en-GB" b="0" dirty="0">
              <a:latin typeface="HfW cursive" panose="00000500000000000000" pitchFamily="2" charset="0"/>
            </a:endParaRPr>
          </a:p>
        </p:txBody>
      </p:sp>
    </p:spTree>
    <p:extLst>
      <p:ext uri="{BB962C8B-B14F-4D97-AF65-F5344CB8AC3E}">
        <p14:creationId xmlns:p14="http://schemas.microsoft.com/office/powerpoint/2010/main" val="8992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83" y="1270000"/>
            <a:ext cx="6696744" cy="6576844"/>
          </a:xfrm>
        </p:spPr>
        <p:txBody>
          <a:bodyPr>
            <a:normAutofit/>
          </a:bodyPr>
          <a:lstStyle/>
          <a:p>
            <a:r>
              <a:rPr lang="en-GB" sz="2000" b="0" dirty="0"/>
              <a:t>Prescribed medicines are only administered with parental consent. Forms at the office.</a:t>
            </a:r>
          </a:p>
          <a:p>
            <a:r>
              <a:rPr lang="en-GB" sz="2000" b="0" dirty="0"/>
              <a:t>Please do not allow your child to bring in toys.</a:t>
            </a:r>
          </a:p>
          <a:p>
            <a:r>
              <a:rPr lang="en-GB" sz="2000" b="0" dirty="0"/>
              <a:t>Please ensure all emergency contact details are up to date.</a:t>
            </a:r>
          </a:p>
          <a:p>
            <a:r>
              <a:rPr lang="en-GB" sz="1800" dirty="0"/>
              <a:t>Year 4- Times Tables Check in June</a:t>
            </a:r>
          </a:p>
          <a:p>
            <a:r>
              <a:rPr lang="en-GB" sz="2000" b="0" dirty="0"/>
              <a:t>Website</a:t>
            </a:r>
            <a:r>
              <a:rPr lang="en-GB" sz="2000" dirty="0"/>
              <a:t> and </a:t>
            </a:r>
            <a:r>
              <a:rPr lang="en-GB" sz="2000" b="0" dirty="0"/>
              <a:t>schoo</a:t>
            </a:r>
            <a:r>
              <a:rPr lang="en-GB" sz="2000" dirty="0"/>
              <a:t>l </a:t>
            </a:r>
            <a:r>
              <a:rPr lang="en-GB" sz="2000" dirty="0" err="1"/>
              <a:t>FaceBook</a:t>
            </a:r>
            <a:r>
              <a:rPr lang="en-GB" sz="2000" dirty="0"/>
              <a:t> </a:t>
            </a:r>
            <a:r>
              <a:rPr lang="en-GB" sz="2000" b="0" dirty="0"/>
              <a:t>will be updated regularly.</a:t>
            </a:r>
            <a:endParaRPr lang="en-GB" b="0" dirty="0"/>
          </a:p>
        </p:txBody>
      </p:sp>
      <p:sp>
        <p:nvSpPr>
          <p:cNvPr id="2" name="Title 1"/>
          <p:cNvSpPr>
            <a:spLocks noGrp="1"/>
          </p:cNvSpPr>
          <p:nvPr>
            <p:ph type="title"/>
          </p:nvPr>
        </p:nvSpPr>
        <p:spPr>
          <a:xfrm>
            <a:off x="609599" y="609600"/>
            <a:ext cx="6347713" cy="660400"/>
          </a:xfrm>
        </p:spPr>
        <p:txBody>
          <a:bodyPr/>
          <a:lstStyle/>
          <a:p>
            <a:r>
              <a:rPr lang="en-GB" dirty="0"/>
              <a:t>Extra info</a:t>
            </a:r>
          </a:p>
        </p:txBody>
      </p:sp>
    </p:spTree>
    <p:extLst>
      <p:ext uri="{BB962C8B-B14F-4D97-AF65-F5344CB8AC3E}">
        <p14:creationId xmlns:p14="http://schemas.microsoft.com/office/powerpoint/2010/main" val="207738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205" y="1916832"/>
            <a:ext cx="7003210" cy="4752528"/>
          </a:xfrm>
        </p:spPr>
        <p:txBody>
          <a:bodyPr>
            <a:normAutofit/>
          </a:bodyPr>
          <a:lstStyle/>
          <a:p>
            <a:r>
              <a:rPr lang="en-US" sz="2000" b="0" dirty="0">
                <a:latin typeface="+mj-lt"/>
              </a:rPr>
              <a:t>I’m available most days after school and can make an appointment with you to discuss </a:t>
            </a:r>
            <a:r>
              <a:rPr lang="en-US" sz="2000" b="0" u="sng" dirty="0">
                <a:latin typeface="+mj-lt"/>
              </a:rPr>
              <a:t>any</a:t>
            </a:r>
            <a:r>
              <a:rPr lang="en-US" sz="2000" b="0" dirty="0">
                <a:latin typeface="+mj-lt"/>
              </a:rPr>
              <a:t> matters or concerns. </a:t>
            </a:r>
          </a:p>
          <a:p>
            <a:r>
              <a:rPr lang="en-US" sz="2000" b="0" dirty="0">
                <a:latin typeface="+mj-lt"/>
              </a:rPr>
              <a:t>Similarly, I will contact you if we have any concerns or queries regarding your child. </a:t>
            </a:r>
          </a:p>
          <a:p>
            <a:r>
              <a:rPr lang="en-GB" sz="2000" b="0" dirty="0">
                <a:latin typeface="+mj-lt"/>
              </a:rPr>
              <a:t>Finally, if you’d like to help out at school, you are most welcome!</a:t>
            </a:r>
          </a:p>
          <a:p>
            <a:r>
              <a:rPr lang="en-GB" sz="2000" b="0" dirty="0">
                <a:latin typeface="+mj-lt"/>
              </a:rPr>
              <a:t>You must be cleared by DBS and wear a visitor badge in school - please contact the office for details.</a:t>
            </a:r>
          </a:p>
        </p:txBody>
      </p:sp>
      <p:sp>
        <p:nvSpPr>
          <p:cNvPr id="6" name="Title 7"/>
          <p:cNvSpPr txBox="1">
            <a:spLocks/>
          </p:cNvSpPr>
          <p:nvPr/>
        </p:nvSpPr>
        <p:spPr>
          <a:xfrm>
            <a:off x="305094" y="548680"/>
            <a:ext cx="6571162" cy="10801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Please come and talk to me</a:t>
            </a:r>
          </a:p>
        </p:txBody>
      </p:sp>
    </p:spTree>
    <p:extLst>
      <p:ext uri="{BB962C8B-B14F-4D97-AF65-F5344CB8AC3E}">
        <p14:creationId xmlns:p14="http://schemas.microsoft.com/office/powerpoint/2010/main" val="259298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492896"/>
            <a:ext cx="752094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entury Gothic" panose="020B0502020202020204" pitchFamily="34" charset="0"/>
              </a:rPr>
              <a:t>Any questions?</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entury Gothic" panose="020B0502020202020204" pitchFamily="34" charset="0"/>
            </a:endParaRPr>
          </a:p>
        </p:txBody>
      </p:sp>
      <p:pic>
        <p:nvPicPr>
          <p:cNvPr id="2" name="Picture 1" descr="A white butterfly wings on a black background&#10;&#10;Description automatically generated">
            <a:extLst>
              <a:ext uri="{FF2B5EF4-FFF2-40B4-BE49-F238E27FC236}">
                <a16:creationId xmlns:a16="http://schemas.microsoft.com/office/drawing/2014/main" id="{886CB843-5946-A22D-1415-7D62DC310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00446">
            <a:off x="5746555" y="4518863"/>
            <a:ext cx="2808869" cy="1889344"/>
          </a:xfrm>
          <a:prstGeom prst="rect">
            <a:avLst/>
          </a:prstGeom>
        </p:spPr>
      </p:pic>
    </p:spTree>
    <p:extLst>
      <p:ext uri="{BB962C8B-B14F-4D97-AF65-F5344CB8AC3E}">
        <p14:creationId xmlns:p14="http://schemas.microsoft.com/office/powerpoint/2010/main" val="57460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51520" y="1844824"/>
            <a:ext cx="7560840" cy="519809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latin typeface="+mj-lt"/>
              </a:rPr>
              <a:t>The front gate opens at 8:45am to give you access to the playground and keep you safe from queuing on the road.</a:t>
            </a:r>
          </a:p>
          <a:p>
            <a:r>
              <a:rPr lang="en-GB" sz="2000" dirty="0">
                <a:latin typeface="+mj-lt"/>
              </a:rPr>
              <a:t>Doors then open at 8.50am and close at 9.00am. Please make sure pupils are prompt. </a:t>
            </a:r>
          </a:p>
          <a:p>
            <a:r>
              <a:rPr lang="en-GB" sz="2000" dirty="0">
                <a:latin typeface="+mj-lt"/>
              </a:rPr>
              <a:t>You are welcome to enter the back playground. Myself or the TA will be on the door for you to pass messages on to. </a:t>
            </a:r>
          </a:p>
          <a:p>
            <a:r>
              <a:rPr lang="en-GB" sz="2000" dirty="0">
                <a:latin typeface="+mj-lt"/>
              </a:rPr>
              <a:t>Children should enter the school independently (where possible).</a:t>
            </a:r>
          </a:p>
          <a:p>
            <a:r>
              <a:rPr lang="en-GB" sz="2000" dirty="0">
                <a:latin typeface="+mj-lt"/>
              </a:rPr>
              <a:t>Morning Checklist - Children hang their belongings on their peg, put their water bottles in the basket and order their lunch with the register.</a:t>
            </a:r>
          </a:p>
          <a:p>
            <a:r>
              <a:rPr lang="en-GB" sz="2000" dirty="0">
                <a:latin typeface="+mj-lt"/>
              </a:rPr>
              <a:t>Start on a morning activity or reading straight away.</a:t>
            </a:r>
          </a:p>
          <a:p>
            <a:pPr marL="0" indent="0">
              <a:buFont typeface="Wingdings 3" charset="2"/>
              <a:buNone/>
            </a:pPr>
            <a:endParaRPr lang="en-GB" dirty="0"/>
          </a:p>
        </p:txBody>
      </p:sp>
      <p:sp>
        <p:nvSpPr>
          <p:cNvPr id="3" name="Rectangle 2"/>
          <p:cNvSpPr/>
          <p:nvPr/>
        </p:nvSpPr>
        <p:spPr>
          <a:xfrm>
            <a:off x="-505975" y="404664"/>
            <a:ext cx="835292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entury Gothic" panose="020B0502020202020204" pitchFamily="34" charset="0"/>
              </a:rPr>
              <a:t>Mornings</a:t>
            </a:r>
          </a:p>
        </p:txBody>
      </p:sp>
    </p:spTree>
    <p:extLst>
      <p:ext uri="{BB962C8B-B14F-4D97-AF65-F5344CB8AC3E}">
        <p14:creationId xmlns:p14="http://schemas.microsoft.com/office/powerpoint/2010/main" val="10876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2636912"/>
            <a:ext cx="7125112" cy="35464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dirty="0"/>
              <a:t>Your child can order their lunch in the mornings, however we would prefer you to order online at home.</a:t>
            </a:r>
          </a:p>
          <a:p>
            <a:r>
              <a:rPr lang="en-GB" sz="2000" dirty="0"/>
              <a:t>KS2 children need to bring their own snack for break.</a:t>
            </a:r>
          </a:p>
          <a:p>
            <a:r>
              <a:rPr lang="en-GB" sz="2000" dirty="0"/>
              <a:t>All the information you need is on the website under ‘Parent Information’.</a:t>
            </a:r>
          </a:p>
          <a:p>
            <a:r>
              <a:rPr lang="en-GB" sz="2000" dirty="0"/>
              <a:t>We encourage children to bring a named bottle containing water to drink every day. These will be refilled at school if needed. </a:t>
            </a:r>
          </a:p>
          <a:p>
            <a:pPr marL="0" indent="0">
              <a:buNone/>
            </a:pPr>
            <a:endParaRPr lang="en-GB" sz="20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3" name="Rectangle 2"/>
          <p:cNvSpPr/>
          <p:nvPr/>
        </p:nvSpPr>
        <p:spPr>
          <a:xfrm>
            <a:off x="-218372" y="404664"/>
            <a:ext cx="835292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Lunches</a:t>
            </a:r>
          </a:p>
        </p:txBody>
      </p:sp>
    </p:spTree>
    <p:extLst>
      <p:ext uri="{BB962C8B-B14F-4D97-AF65-F5344CB8AC3E}">
        <p14:creationId xmlns:p14="http://schemas.microsoft.com/office/powerpoint/2010/main" val="831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213124" y="908720"/>
            <a:ext cx="6789032" cy="540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600" dirty="0">
                <a:latin typeface="Calibri" panose="020F0502020204030204" pitchFamily="34" charset="0"/>
                <a:cs typeface="Calibri" panose="020F0502020204030204" pitchFamily="34" charset="0"/>
              </a:rPr>
              <a:t>At the start of the year the class write their own charter, detailing the behaviour everyone has the responsibility to uphold.</a:t>
            </a:r>
          </a:p>
          <a:p>
            <a:r>
              <a:rPr lang="en-GB" sz="2600" dirty="0">
                <a:latin typeface="Calibri" panose="020F0502020204030204" pitchFamily="34" charset="0"/>
                <a:cs typeface="Calibri" panose="020F0502020204030204" pitchFamily="34" charset="0"/>
              </a:rPr>
              <a:t>We are taking on a relational approach, where building relationships and ensuring safety are key.</a:t>
            </a:r>
          </a:p>
          <a:p>
            <a:r>
              <a:rPr lang="en-GB" sz="2600" dirty="0">
                <a:latin typeface="Calibri" panose="020F0502020204030204" pitchFamily="34" charset="0"/>
                <a:cs typeface="Calibri" panose="020F0502020204030204" pitchFamily="34" charset="0"/>
              </a:rPr>
              <a:t>Firm boundaries are created to keep children happy and safe. </a:t>
            </a:r>
          </a:p>
          <a:p>
            <a:r>
              <a:rPr lang="en-GB" sz="2600" dirty="0">
                <a:latin typeface="Calibri" panose="020F0502020204030204" pitchFamily="34" charset="0"/>
                <a:cs typeface="Calibri" panose="020F0502020204030204" pitchFamily="34" charset="0"/>
              </a:rPr>
              <a:t>Any incidents are taken very seriously and often dealt with in a restorative and reparative way so that children can learn from their mistakes and repair any harm. </a:t>
            </a:r>
            <a:endParaRPr lang="en-GB" dirty="0"/>
          </a:p>
        </p:txBody>
      </p:sp>
      <p:sp>
        <p:nvSpPr>
          <p:cNvPr id="10" name="Title 1"/>
          <p:cNvSpPr>
            <a:spLocks noGrp="1"/>
          </p:cNvSpPr>
          <p:nvPr>
            <p:ph type="title"/>
          </p:nvPr>
        </p:nvSpPr>
        <p:spPr>
          <a:xfrm>
            <a:off x="231240" y="95409"/>
            <a:ext cx="6347713" cy="1320800"/>
          </a:xfrm>
        </p:spPr>
        <p:txBody>
          <a:bodyPr/>
          <a:lstStyle/>
          <a:p>
            <a:r>
              <a:rPr lang="en-GB" dirty="0"/>
              <a:t>Behaviour</a:t>
            </a:r>
          </a:p>
        </p:txBody>
      </p:sp>
    </p:spTree>
    <p:extLst>
      <p:ext uri="{BB962C8B-B14F-4D97-AF65-F5344CB8AC3E}">
        <p14:creationId xmlns:p14="http://schemas.microsoft.com/office/powerpoint/2010/main" val="182262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683568" y="306233"/>
            <a:ext cx="4320480" cy="949626"/>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a:t>Our Curriculum</a:t>
            </a:r>
            <a:endParaRPr lang="en-GB" sz="4400" dirty="0"/>
          </a:p>
        </p:txBody>
      </p:sp>
      <p:sp>
        <p:nvSpPr>
          <p:cNvPr id="9" name="Content Placeholder 2"/>
          <p:cNvSpPr>
            <a:spLocks noGrp="1"/>
          </p:cNvSpPr>
          <p:nvPr>
            <p:ph idx="1"/>
          </p:nvPr>
        </p:nvSpPr>
        <p:spPr>
          <a:xfrm>
            <a:off x="251520" y="1268760"/>
            <a:ext cx="6768752" cy="5126090"/>
          </a:xfrm>
        </p:spPr>
        <p:txBody>
          <a:bodyPr>
            <a:normAutofit/>
          </a:bodyPr>
          <a:lstStyle/>
          <a:p>
            <a:r>
              <a:rPr lang="en-US" sz="2400">
                <a:latin typeface="Calibri" panose="020F0502020204030204" pitchFamily="34" charset="0"/>
                <a:cs typeface="Calibri" panose="020F0502020204030204" pitchFamily="34" charset="0"/>
              </a:rPr>
              <a:t>There are different units each half term that build on children’s knowledge and skills. These have been mapped out over the year to ensure full coverage of the curriculum.</a:t>
            </a:r>
          </a:p>
          <a:p>
            <a:r>
              <a:rPr lang="en-US" sz="2400">
                <a:latin typeface="Calibri" panose="020F0502020204030204" pitchFamily="34" charset="0"/>
                <a:cs typeface="Calibri" panose="020F0502020204030204" pitchFamily="34" charset="0"/>
              </a:rPr>
              <a:t>Half termly topic maps are posted on our class page for you to see what is being covered. </a:t>
            </a:r>
          </a:p>
          <a:p>
            <a:r>
              <a:rPr lang="en-US" sz="2400">
                <a:latin typeface="Calibri" panose="020F0502020204030204" pitchFamily="34" charset="0"/>
                <a:cs typeface="Calibri" panose="020F0502020204030204" pitchFamily="34" charset="0"/>
              </a:rPr>
              <a:t>This is where you will find the termly homework details.</a:t>
            </a:r>
          </a:p>
          <a:p>
            <a:r>
              <a:rPr lang="en-US" sz="2400">
                <a:latin typeface="Calibri" panose="020F0502020204030204" pitchFamily="34" charset="0"/>
                <a:cs typeface="Calibri" panose="020F0502020204030204" pitchFamily="34" charset="0"/>
              </a:rPr>
              <a:t>You can support the children’s learning by giving them experiences that support the learning in class. </a:t>
            </a:r>
          </a:p>
          <a:p>
            <a:pPr marL="0" indent="0">
              <a:buNone/>
            </a:pPr>
            <a:endParaRPr lang="en-US" sz="280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08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B4BDCF-78DB-C206-3689-1F4D91B3EDAF}"/>
              </a:ext>
            </a:extLst>
          </p:cNvPr>
          <p:cNvPicPr>
            <a:picLocks noGrp="1" noChangeAspect="1"/>
          </p:cNvPicPr>
          <p:nvPr>
            <p:ph idx="1"/>
          </p:nvPr>
        </p:nvPicPr>
        <p:blipFill>
          <a:blip r:embed="rId2"/>
          <a:stretch>
            <a:fillRect/>
          </a:stretch>
        </p:blipFill>
        <p:spPr>
          <a:xfrm>
            <a:off x="179512" y="476672"/>
            <a:ext cx="8554669" cy="5945032"/>
          </a:xfrm>
        </p:spPr>
      </p:pic>
    </p:spTree>
    <p:extLst>
      <p:ext uri="{BB962C8B-B14F-4D97-AF65-F5344CB8AC3E}">
        <p14:creationId xmlns:p14="http://schemas.microsoft.com/office/powerpoint/2010/main" val="90297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1520" y="980728"/>
            <a:ext cx="5904656" cy="5174273"/>
          </a:xfrm>
        </p:spPr>
        <p:txBody>
          <a:bodyPr>
            <a:noAutofit/>
          </a:bodyPr>
          <a:lstStyle/>
          <a:p>
            <a:r>
              <a:rPr lang="en-GB" sz="2000" b="0" dirty="0">
                <a:latin typeface="Calibri" panose="020F0502020204030204" pitchFamily="34" charset="0"/>
                <a:cs typeface="Calibri" panose="020F0502020204030204" pitchFamily="34" charset="0"/>
              </a:rPr>
              <a:t>Your child will bring home books from school. Please read with your child and ask questions to check understanding.</a:t>
            </a:r>
          </a:p>
          <a:p>
            <a:r>
              <a:rPr lang="en-GB" sz="2000" dirty="0">
                <a:latin typeface="Calibri" panose="020F0502020204030204" pitchFamily="34" charset="0"/>
                <a:cs typeface="Calibri" panose="020F0502020204030204" pitchFamily="34" charset="0"/>
              </a:rPr>
              <a:t>We use VIPERS in school to help with understanding. I will print some example questions that you might use and send them home with your child soon.</a:t>
            </a:r>
            <a:endParaRPr lang="en-GB" sz="2000" b="0" dirty="0">
              <a:latin typeface="Calibri" panose="020F0502020204030204" pitchFamily="34" charset="0"/>
              <a:cs typeface="Calibri" panose="020F0502020204030204" pitchFamily="34" charset="0"/>
            </a:endParaRPr>
          </a:p>
          <a:p>
            <a:r>
              <a:rPr lang="en-GB" sz="2000" b="0" dirty="0">
                <a:latin typeface="Calibri" panose="020F0502020204030204" pitchFamily="34" charset="0"/>
                <a:cs typeface="Calibri" panose="020F0502020204030204" pitchFamily="34" charset="0"/>
              </a:rPr>
              <a:t>The children visit the library every week. They choose books which are linked to their AR (Accelerated Reader) level or Bug Club level.</a:t>
            </a:r>
          </a:p>
          <a:p>
            <a:r>
              <a:rPr lang="en-GB" sz="2000" dirty="0">
                <a:latin typeface="Calibri" panose="020F0502020204030204" pitchFamily="34" charset="0"/>
                <a:cs typeface="Calibri" panose="020F0502020204030204" pitchFamily="34" charset="0"/>
              </a:rPr>
              <a:t>If y</a:t>
            </a:r>
            <a:r>
              <a:rPr lang="en-GB" sz="2000" b="0" dirty="0">
                <a:latin typeface="Calibri" panose="020F0502020204030204" pitchFamily="34" charset="0"/>
                <a:cs typeface="Calibri" panose="020F0502020204030204" pitchFamily="34" charset="0"/>
              </a:rPr>
              <a:t>our child </a:t>
            </a:r>
            <a:r>
              <a:rPr lang="en-GB" sz="2000" dirty="0">
                <a:latin typeface="Calibri" panose="020F0502020204030204" pitchFamily="34" charset="0"/>
                <a:cs typeface="Calibri" panose="020F0502020204030204" pitchFamily="34" charset="0"/>
              </a:rPr>
              <a:t>has a set ‘Bug Club’ book. Please read and re-read this book with your child at home to build fluency. (This doesn’t mean that you shouldn’t read other books!)</a:t>
            </a:r>
          </a:p>
          <a:p>
            <a:endParaRPr lang="en-GB" sz="2000" b="0" u="sng" dirty="0">
              <a:latin typeface="Calibri" panose="020F0502020204030204" pitchFamily="34" charset="0"/>
              <a:cs typeface="Calibri" panose="020F0502020204030204" pitchFamily="34" charset="0"/>
            </a:endParaRPr>
          </a:p>
        </p:txBody>
      </p:sp>
      <p:sp>
        <p:nvSpPr>
          <p:cNvPr id="6" name="Title 1"/>
          <p:cNvSpPr>
            <a:spLocks noGrp="1"/>
          </p:cNvSpPr>
          <p:nvPr>
            <p:ph type="title"/>
          </p:nvPr>
        </p:nvSpPr>
        <p:spPr>
          <a:xfrm>
            <a:off x="467544" y="350166"/>
            <a:ext cx="6347713" cy="702570"/>
          </a:xfrm>
        </p:spPr>
        <p:txBody>
          <a:bodyPr>
            <a:normAutofit/>
          </a:bodyPr>
          <a:lstStyle/>
          <a:p>
            <a:r>
              <a:rPr lang="en-GB" dirty="0">
                <a:solidFill>
                  <a:srgbClr val="FF0000"/>
                </a:solidFill>
                <a:latin typeface="Calibri" panose="020F0502020204030204" pitchFamily="34" charset="0"/>
                <a:cs typeface="Calibri" panose="020F0502020204030204" pitchFamily="34" charset="0"/>
              </a:rPr>
              <a:t>Reading at home</a:t>
            </a:r>
          </a:p>
        </p:txBody>
      </p:sp>
      <p:pic>
        <p:nvPicPr>
          <p:cNvPr id="1026" name="Picture 2"/>
          <p:cNvPicPr>
            <a:picLocks noChangeAspect="1" noChangeArrowheads="1"/>
          </p:cNvPicPr>
          <p:nvPr/>
        </p:nvPicPr>
        <p:blipFill>
          <a:blip r:embed="rId2" cstate="print"/>
          <a:srcRect l="15769" t="24528" r="60433" b="11088"/>
          <a:stretch>
            <a:fillRect/>
          </a:stretch>
        </p:blipFill>
        <p:spPr bwMode="auto">
          <a:xfrm>
            <a:off x="6047656" y="0"/>
            <a:ext cx="3096344" cy="4464496"/>
          </a:xfrm>
          <a:prstGeom prst="rect">
            <a:avLst/>
          </a:prstGeom>
          <a:noFill/>
          <a:ln w="9525">
            <a:noFill/>
            <a:miter lim="800000"/>
            <a:headEnd/>
            <a:tailEnd/>
          </a:ln>
        </p:spPr>
      </p:pic>
    </p:spTree>
    <p:extLst>
      <p:ext uri="{BB962C8B-B14F-4D97-AF65-F5344CB8AC3E}">
        <p14:creationId xmlns:p14="http://schemas.microsoft.com/office/powerpoint/2010/main" val="118639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6347714" cy="4667064"/>
          </a:xfrm>
        </p:spPr>
        <p:txBody>
          <a:bodyPr>
            <a:normAutofit fontScale="92500" lnSpcReduction="20000"/>
          </a:bodyPr>
          <a:lstStyle/>
          <a:p>
            <a:endParaRPr lang="en-GB" b="0" dirty="0">
              <a:latin typeface="HfW cursive" panose="00000500000000000000" pitchFamily="2" charset="0"/>
            </a:endParaRPr>
          </a:p>
          <a:p>
            <a:r>
              <a:rPr lang="en-GB" sz="2000" b="0" dirty="0">
                <a:latin typeface="Calibri" panose="020F0502020204030204" pitchFamily="34" charset="0"/>
                <a:cs typeface="Calibri" panose="020F0502020204030204" pitchFamily="34" charset="0"/>
              </a:rPr>
              <a:t>Children at school will practise reading skills through Bug Club, guided reading sessions and English lessons.</a:t>
            </a:r>
          </a:p>
          <a:p>
            <a:r>
              <a:rPr lang="en-GB" sz="2000" dirty="0">
                <a:latin typeface="Calibri" panose="020F0502020204030204" pitchFamily="34" charset="0"/>
                <a:cs typeface="Calibri" panose="020F0502020204030204" pitchFamily="34" charset="0"/>
              </a:rPr>
              <a:t>Children on the Bug Club scheme will take home a book based on their sound knowledge and confidence. </a:t>
            </a:r>
          </a:p>
          <a:p>
            <a:r>
              <a:rPr lang="en-GB" sz="2000" dirty="0">
                <a:latin typeface="Calibri" panose="020F0502020204030204" pitchFamily="34" charset="0"/>
                <a:cs typeface="Calibri" panose="020F0502020204030204" pitchFamily="34" charset="0"/>
              </a:rPr>
              <a:t>Once the children have finished Bug Club phonics scheme, they will work through the brand new </a:t>
            </a:r>
            <a:r>
              <a:rPr lang="en-GB" sz="2000" b="1" dirty="0">
                <a:latin typeface="Calibri" panose="020F0502020204030204" pitchFamily="34" charset="0"/>
                <a:cs typeface="Calibri" panose="020F0502020204030204" pitchFamily="34" charset="0"/>
              </a:rPr>
              <a:t>‘reading for fluency’ </a:t>
            </a:r>
            <a:r>
              <a:rPr lang="en-GB" sz="2000" dirty="0">
                <a:latin typeface="Calibri" panose="020F0502020204030204" pitchFamily="34" charset="0"/>
                <a:cs typeface="Calibri" panose="020F0502020204030204" pitchFamily="34" charset="0"/>
              </a:rPr>
              <a:t>bug club books. There is a range of colours, with the final colour being lime. </a:t>
            </a:r>
          </a:p>
          <a:p>
            <a:r>
              <a:rPr lang="en-GB" sz="2000" dirty="0">
                <a:latin typeface="Calibri" panose="020F0502020204030204" pitchFamily="34" charset="0"/>
                <a:cs typeface="Calibri" panose="020F0502020204030204" pitchFamily="34" charset="0"/>
              </a:rPr>
              <a:t>After this, reading will be assessed on Accelerated Reader and they will take home an </a:t>
            </a:r>
            <a:r>
              <a:rPr lang="en-GB" sz="2000" b="1" dirty="0">
                <a:latin typeface="Calibri" panose="020F0502020204030204" pitchFamily="34" charset="0"/>
                <a:cs typeface="Calibri" panose="020F0502020204030204" pitchFamily="34" charset="0"/>
              </a:rPr>
              <a:t>AR book </a:t>
            </a:r>
            <a:r>
              <a:rPr lang="en-GB" sz="2000" dirty="0">
                <a:latin typeface="Calibri" panose="020F0502020204030204" pitchFamily="34" charset="0"/>
                <a:cs typeface="Calibri" panose="020F0502020204030204" pitchFamily="34" charset="0"/>
              </a:rPr>
              <a:t>based on their reading age. The children independently quiz on these to test their comprehension and win raffle tickets for 100% results.  These books may be a bit longer and the children are encouraged to change these independently. Please remind and encourage them. </a:t>
            </a:r>
          </a:p>
        </p:txBody>
      </p:sp>
      <p:sp>
        <p:nvSpPr>
          <p:cNvPr id="5" name="Title 1"/>
          <p:cNvSpPr>
            <a:spLocks noGrp="1"/>
          </p:cNvSpPr>
          <p:nvPr>
            <p:ph type="title"/>
          </p:nvPr>
        </p:nvSpPr>
        <p:spPr>
          <a:xfrm>
            <a:off x="467545" y="548680"/>
            <a:ext cx="6347713" cy="1320800"/>
          </a:xfrm>
        </p:spPr>
        <p:txBody>
          <a:bodyPr/>
          <a:lstStyle/>
          <a:p>
            <a:r>
              <a:rPr lang="en-GB" dirty="0">
                <a:latin typeface="Calibri" panose="020F0502020204030204" pitchFamily="34" charset="0"/>
                <a:cs typeface="Calibri" panose="020F0502020204030204" pitchFamily="34" charset="0"/>
              </a:rPr>
              <a:t>Reading at school</a:t>
            </a:r>
          </a:p>
        </p:txBody>
      </p:sp>
    </p:spTree>
    <p:extLst>
      <p:ext uri="{BB962C8B-B14F-4D97-AF65-F5344CB8AC3E}">
        <p14:creationId xmlns:p14="http://schemas.microsoft.com/office/powerpoint/2010/main" val="311786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570248"/>
            <a:ext cx="6347714" cy="4667064"/>
          </a:xfrm>
        </p:spPr>
        <p:txBody>
          <a:bodyPr>
            <a:normAutofit/>
          </a:bodyPr>
          <a:lstStyle/>
          <a:p>
            <a:endParaRPr lang="en-GB" b="0" dirty="0">
              <a:latin typeface="HfW cursive" panose="00000500000000000000" pitchFamily="2" charset="0"/>
            </a:endParaRPr>
          </a:p>
          <a:p>
            <a:r>
              <a:rPr lang="en-GB" sz="2000" b="0" dirty="0"/>
              <a:t>Children are taught phonics, spelling and handwriting through the scheme. </a:t>
            </a:r>
          </a:p>
          <a:p>
            <a:r>
              <a:rPr lang="en-GB" sz="2000" b="0" dirty="0"/>
              <a:t>Please read their assigned book with them and practise </a:t>
            </a:r>
            <a:r>
              <a:rPr lang="en-GB" sz="2000" dirty="0"/>
              <a:t>the </a:t>
            </a:r>
            <a:r>
              <a:rPr lang="en-GB" sz="2000" b="0" dirty="0"/>
              <a:t>words and sounds at the start of the book and the comprehension questions at the end.</a:t>
            </a:r>
          </a:p>
          <a:p>
            <a:r>
              <a:rPr lang="en-GB" sz="2000" b="0" dirty="0"/>
              <a:t>Normally, 3 reads is the amount needed to show the necessary fluency (this may be more/less). </a:t>
            </a:r>
          </a:p>
          <a:p>
            <a:r>
              <a:rPr lang="en-GB" sz="2000" b="0" dirty="0"/>
              <a:t>Please make sure children have their Bug Club book in school every day. </a:t>
            </a:r>
            <a:endParaRPr lang="en-GB" b="0" dirty="0"/>
          </a:p>
          <a:p>
            <a:endParaRPr lang="en-GB" dirty="0"/>
          </a:p>
        </p:txBody>
      </p:sp>
      <p:sp>
        <p:nvSpPr>
          <p:cNvPr id="5" name="Title 3"/>
          <p:cNvSpPr txBox="1">
            <a:spLocks/>
          </p:cNvSpPr>
          <p:nvPr/>
        </p:nvSpPr>
        <p:spPr>
          <a:xfrm>
            <a:off x="-252536" y="589004"/>
            <a:ext cx="7520940" cy="1107996"/>
          </a:xfrm>
          <a:prstGeom prst="rect">
            <a:avLst/>
          </a:prstGeom>
          <a:noFill/>
        </p:spPr>
        <p:txBody>
          <a:bodyPr vert="horz" wrap="square" lIns="91440" tIns="45720" rIns="91440" bIns="45720"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66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entury Gothic" panose="020B0502020202020204" pitchFamily="34" charset="0"/>
              </a:rPr>
              <a:t>Bug Club</a:t>
            </a:r>
          </a:p>
        </p:txBody>
      </p:sp>
    </p:spTree>
    <p:extLst>
      <p:ext uri="{BB962C8B-B14F-4D97-AF65-F5344CB8AC3E}">
        <p14:creationId xmlns:p14="http://schemas.microsoft.com/office/powerpoint/2010/main" val="15888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919</TotalTime>
  <Words>1190</Words>
  <Application>Microsoft Office PowerPoint</Application>
  <PresentationFormat>On-screen Show (4:3)</PresentationFormat>
  <Paragraphs>83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Comic Sans MS</vt:lpstr>
      <vt:lpstr>HfW cursive</vt:lpstr>
      <vt:lpstr>Trebuchet MS</vt:lpstr>
      <vt:lpstr>Wingdings</vt:lpstr>
      <vt:lpstr>Wingdings 3</vt:lpstr>
      <vt:lpstr>Facet</vt:lpstr>
      <vt:lpstr>PowerPoint Presentation</vt:lpstr>
      <vt:lpstr>PowerPoint Presentation</vt:lpstr>
      <vt:lpstr>PowerPoint Presentation</vt:lpstr>
      <vt:lpstr>Behaviour</vt:lpstr>
      <vt:lpstr>PowerPoint Presentation</vt:lpstr>
      <vt:lpstr>PowerPoint Presentation</vt:lpstr>
      <vt:lpstr>Reading at home</vt:lpstr>
      <vt:lpstr>Reading at school</vt:lpstr>
      <vt:lpstr>PowerPoint Presentation</vt:lpstr>
      <vt:lpstr>Home Learning</vt:lpstr>
      <vt:lpstr>PowerPoint Presentation</vt:lpstr>
      <vt:lpstr>Maths</vt:lpstr>
      <vt:lpstr>P.E &amp; Uniform</vt:lpstr>
      <vt:lpstr>Home time</vt:lpstr>
      <vt:lpstr>Extra info</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Foxes</dc:title>
  <dc:creator>SWilson</dc:creator>
  <cp:lastModifiedBy>Hepzibah McLeod</cp:lastModifiedBy>
  <cp:revision>97</cp:revision>
  <dcterms:created xsi:type="dcterms:W3CDTF">2014-09-07T15:35:09Z</dcterms:created>
  <dcterms:modified xsi:type="dcterms:W3CDTF">2024-09-08T11:14:18Z</dcterms:modified>
</cp:coreProperties>
</file>